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
  </p:notesMasterIdLst>
  <p:sldIdLst>
    <p:sldId id="256" r:id="rId2"/>
    <p:sldId id="267" r:id="rId3"/>
    <p:sldId id="268" r:id="rId4"/>
    <p:sldId id="257" r:id="rId5"/>
    <p:sldId id="258" r:id="rId6"/>
    <p:sldId id="263" r:id="rId7"/>
    <p:sldId id="269" r:id="rId8"/>
    <p:sldId id="259" r:id="rId9"/>
    <p:sldId id="260" r:id="rId10"/>
    <p:sldId id="264" r:id="rId11"/>
    <p:sldId id="261" r:id="rId12"/>
    <p:sldId id="262" r:id="rId13"/>
    <p:sldId id="270" r:id="rId14"/>
    <p:sldId id="265" r:id="rId15"/>
    <p:sldId id="271" r:id="rId16"/>
    <p:sldId id="272" r:id="rId17"/>
    <p:sldId id="266" r:id="rId1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6"/>
    <p:restoredTop sz="94720"/>
  </p:normalViewPr>
  <p:slideViewPr>
    <p:cSldViewPr snapToGrid="0" snapToObjects="1">
      <p:cViewPr>
        <p:scale>
          <a:sx n="400" d="100"/>
          <a:sy n="400" d="100"/>
        </p:scale>
        <p:origin x="-1800" y="-4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4657A-A345-074A-A818-00191086E4D1}" type="datetimeFigureOut">
              <a:rPr lang="en-IL" smtClean="0"/>
              <a:t>23/02/2022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73BE2-7318-0F45-91AE-43E76677F382}" type="slidenum">
              <a:rPr lang="en-IL" smtClean="0"/>
              <a:t>‹#›</a:t>
            </a:fld>
            <a:endParaRPr lang="en-IL"/>
          </a:p>
        </p:txBody>
      </p:sp>
    </p:spTree>
    <p:extLst>
      <p:ext uri="{BB962C8B-B14F-4D97-AF65-F5344CB8AC3E}">
        <p14:creationId xmlns:p14="http://schemas.microsoft.com/office/powerpoint/2010/main" val="409021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A573BE2-7318-0F45-91AE-43E76677F382}" type="slidenum">
              <a:rPr lang="en-IL" smtClean="0"/>
              <a:t>16</a:t>
            </a:fld>
            <a:endParaRPr lang="en-IL"/>
          </a:p>
        </p:txBody>
      </p:sp>
    </p:spTree>
    <p:extLst>
      <p:ext uri="{BB962C8B-B14F-4D97-AF65-F5344CB8AC3E}">
        <p14:creationId xmlns:p14="http://schemas.microsoft.com/office/powerpoint/2010/main" val="136089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2/23/22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21353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2/23/22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9173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2/23/22</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9857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2/23/22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4614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2/23/22</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5413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2/23/22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7744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2/23/22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7871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2/23/22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351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2/23/22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0995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2/23/22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4919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2/23/22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047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2/23/22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05008578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10">
            <a:extLst>
              <a:ext uri="{FF2B5EF4-FFF2-40B4-BE49-F238E27FC236}">
                <a16:creationId xmlns:a16="http://schemas.microsoft.com/office/drawing/2014/main" id="{AF152BFE-7BA8-4007-AD9C-F4DC95E43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Freeform: Shape 12">
            <a:extLst>
              <a:ext uri="{FF2B5EF4-FFF2-40B4-BE49-F238E27FC236}">
                <a16:creationId xmlns:a16="http://schemas.microsoft.com/office/drawing/2014/main" id="{26796024-DF17-4BB3-BF28-01E168A3C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661" y="6389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ight Triangle 14">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EC953A1-1A83-5A49-AEB1-E852D34B7F5E}"/>
              </a:ext>
            </a:extLst>
          </p:cNvPr>
          <p:cNvSpPr>
            <a:spLocks noGrp="1"/>
          </p:cNvSpPr>
          <p:nvPr>
            <p:ph type="ctrTitle"/>
          </p:nvPr>
        </p:nvSpPr>
        <p:spPr>
          <a:xfrm>
            <a:off x="453142" y="725467"/>
            <a:ext cx="5414255" cy="2784496"/>
          </a:xfrm>
        </p:spPr>
        <p:txBody>
          <a:bodyPr>
            <a:normAutofit/>
          </a:bodyPr>
          <a:lstStyle/>
          <a:p>
            <a:pPr algn="l" defTabSz="914400" rtl="1" eaLnBrk="1" latinLnBrk="0" hangingPunct="1">
              <a:spcBef>
                <a:spcPct val="0"/>
              </a:spcBef>
              <a:buNone/>
            </a:pPr>
            <a:r>
              <a:rPr lang="en-US" dirty="0">
                <a:solidFill>
                  <a:schemeClr val="tx2">
                    <a:alpha val="80000"/>
                  </a:schemeClr>
                </a:solidFill>
              </a:rPr>
              <a:t>React-Redux</a:t>
            </a:r>
            <a:endParaRPr lang="en-IL" dirty="0">
              <a:solidFill>
                <a:schemeClr val="tx2">
                  <a:alpha val="80000"/>
                </a:schemeClr>
              </a:solidFill>
            </a:endParaRPr>
          </a:p>
        </p:txBody>
      </p:sp>
      <p:sp>
        <p:nvSpPr>
          <p:cNvPr id="3" name="Subtitle 2">
            <a:extLst>
              <a:ext uri="{FF2B5EF4-FFF2-40B4-BE49-F238E27FC236}">
                <a16:creationId xmlns:a16="http://schemas.microsoft.com/office/drawing/2014/main" id="{3670C580-C200-BC42-8401-0CA9D8FCEF48}"/>
              </a:ext>
            </a:extLst>
          </p:cNvPr>
          <p:cNvSpPr>
            <a:spLocks noGrp="1"/>
          </p:cNvSpPr>
          <p:nvPr>
            <p:ph type="subTitle" idx="1"/>
          </p:nvPr>
        </p:nvSpPr>
        <p:spPr>
          <a:xfrm>
            <a:off x="453142" y="3602038"/>
            <a:ext cx="5414255" cy="1560594"/>
          </a:xfrm>
        </p:spPr>
        <p:txBody>
          <a:bodyPr>
            <a:normAutofit/>
          </a:bodyPr>
          <a:lstStyle/>
          <a:p>
            <a:pPr algn="l"/>
            <a:r>
              <a:rPr lang="en-US" dirty="0">
                <a:solidFill>
                  <a:schemeClr val="tx2">
                    <a:alpha val="80000"/>
                  </a:schemeClr>
                </a:solidFill>
              </a:rPr>
              <a:t>W</a:t>
            </a:r>
            <a:r>
              <a:rPr lang="en-IL" dirty="0">
                <a:solidFill>
                  <a:schemeClr val="tx2">
                    <a:alpha val="80000"/>
                  </a:schemeClr>
                </a:solidFill>
              </a:rPr>
              <a:t>ith Thunk</a:t>
            </a:r>
          </a:p>
        </p:txBody>
      </p:sp>
      <p:pic>
        <p:nvPicPr>
          <p:cNvPr id="53" name="Picture 3">
            <a:extLst>
              <a:ext uri="{FF2B5EF4-FFF2-40B4-BE49-F238E27FC236}">
                <a16:creationId xmlns:a16="http://schemas.microsoft.com/office/drawing/2014/main" id="{EAA47138-89BA-4593-9145-35FFE679F5FD}"/>
              </a:ext>
            </a:extLst>
          </p:cNvPr>
          <p:cNvPicPr>
            <a:picLocks noChangeAspect="1"/>
          </p:cNvPicPr>
          <p:nvPr/>
        </p:nvPicPr>
        <p:blipFill rotWithShape="1">
          <a:blip r:embed="rId2"/>
          <a:srcRect l="15394" r="18628" b="-2"/>
          <a:stretch/>
        </p:blipFill>
        <p:spPr>
          <a:xfrm>
            <a:off x="6189156" y="-3440"/>
            <a:ext cx="6015813" cy="6861439"/>
          </a:xfrm>
          <a:prstGeom prst="rect">
            <a:avLst/>
          </a:prstGeom>
        </p:spPr>
      </p:pic>
    </p:spTree>
    <p:extLst>
      <p:ext uri="{BB962C8B-B14F-4D97-AF65-F5344CB8AC3E}">
        <p14:creationId xmlns:p14="http://schemas.microsoft.com/office/powerpoint/2010/main" val="238117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4382-62BF-A749-9A61-33BF15799944}"/>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Reducer: changes the state…</a:t>
            </a:r>
            <a:endParaRPr lang="en-IL" dirty="0"/>
          </a:p>
        </p:txBody>
      </p:sp>
      <p:pic>
        <p:nvPicPr>
          <p:cNvPr id="5" name="Content Placeholder 4" descr="Text&#10;&#10;Description automatically generated">
            <a:extLst>
              <a:ext uri="{FF2B5EF4-FFF2-40B4-BE49-F238E27FC236}">
                <a16:creationId xmlns:a16="http://schemas.microsoft.com/office/drawing/2014/main" id="{8E3FE6E4-6D3A-8A47-AE28-CF12DA4BBEF0}"/>
              </a:ext>
            </a:extLst>
          </p:cNvPr>
          <p:cNvPicPr>
            <a:picLocks noGrp="1" noChangeAspect="1"/>
          </p:cNvPicPr>
          <p:nvPr>
            <p:ph idx="1"/>
          </p:nvPr>
        </p:nvPicPr>
        <p:blipFill>
          <a:blip r:embed="rId2"/>
          <a:stretch>
            <a:fillRect/>
          </a:stretch>
        </p:blipFill>
        <p:spPr>
          <a:xfrm>
            <a:off x="1950617" y="2071688"/>
            <a:ext cx="8022057" cy="4536282"/>
          </a:xfrm>
        </p:spPr>
      </p:pic>
    </p:spTree>
    <p:extLst>
      <p:ext uri="{BB962C8B-B14F-4D97-AF65-F5344CB8AC3E}">
        <p14:creationId xmlns:p14="http://schemas.microsoft.com/office/powerpoint/2010/main" val="386739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5866-C091-9A4B-914C-4522D6218A61}"/>
              </a:ext>
            </a:extLst>
          </p:cNvPr>
          <p:cNvSpPr>
            <a:spLocks noGrp="1"/>
          </p:cNvSpPr>
          <p:nvPr>
            <p:ph type="title"/>
          </p:nvPr>
        </p:nvSpPr>
        <p:spPr/>
        <p:txBody>
          <a:bodyPr/>
          <a:lstStyle/>
          <a:p>
            <a:r>
              <a:rPr lang="en-US" dirty="0"/>
              <a:t>S</a:t>
            </a:r>
            <a:r>
              <a:rPr lang="en-IL" dirty="0"/>
              <a:t>tore (state)</a:t>
            </a:r>
          </a:p>
        </p:txBody>
      </p:sp>
      <p:pic>
        <p:nvPicPr>
          <p:cNvPr id="7" name="Picture 6" descr="Text&#10;&#10;Description automatically generated">
            <a:extLst>
              <a:ext uri="{FF2B5EF4-FFF2-40B4-BE49-F238E27FC236}">
                <a16:creationId xmlns:a16="http://schemas.microsoft.com/office/drawing/2014/main" id="{00339213-DD6B-6C4A-906E-78F161C93AB6}"/>
              </a:ext>
            </a:extLst>
          </p:cNvPr>
          <p:cNvPicPr>
            <a:picLocks noChangeAspect="1"/>
          </p:cNvPicPr>
          <p:nvPr/>
        </p:nvPicPr>
        <p:blipFill>
          <a:blip r:embed="rId2"/>
          <a:stretch>
            <a:fillRect/>
          </a:stretch>
        </p:blipFill>
        <p:spPr>
          <a:xfrm>
            <a:off x="575988" y="3026568"/>
            <a:ext cx="10442850" cy="1325563"/>
          </a:xfrm>
          <a:prstGeom prst="rect">
            <a:avLst/>
          </a:prstGeom>
        </p:spPr>
      </p:pic>
    </p:spTree>
    <p:extLst>
      <p:ext uri="{BB962C8B-B14F-4D97-AF65-F5344CB8AC3E}">
        <p14:creationId xmlns:p14="http://schemas.microsoft.com/office/powerpoint/2010/main" val="1516686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EBD6-AB01-EF40-ABF3-47E827CE691D}"/>
              </a:ext>
            </a:extLst>
          </p:cNvPr>
          <p:cNvSpPr>
            <a:spLocks noGrp="1"/>
          </p:cNvSpPr>
          <p:nvPr>
            <p:ph type="title"/>
          </p:nvPr>
        </p:nvSpPr>
        <p:spPr/>
        <p:txBody>
          <a:bodyPr/>
          <a:lstStyle/>
          <a:p>
            <a:r>
              <a:rPr lang="en-US" dirty="0"/>
              <a:t>D</a:t>
            </a:r>
            <a:r>
              <a:rPr lang="en-IL" dirty="0"/>
              <a:t>ispatch actions</a:t>
            </a:r>
          </a:p>
        </p:txBody>
      </p:sp>
      <p:pic>
        <p:nvPicPr>
          <p:cNvPr id="5" name="Content Placeholder 4" descr="Text&#10;&#10;Description automatically generated">
            <a:extLst>
              <a:ext uri="{FF2B5EF4-FFF2-40B4-BE49-F238E27FC236}">
                <a16:creationId xmlns:a16="http://schemas.microsoft.com/office/drawing/2014/main" id="{C92EE23D-643A-D34B-9CBA-0813F093EC6F}"/>
              </a:ext>
            </a:extLst>
          </p:cNvPr>
          <p:cNvPicPr>
            <a:picLocks noGrp="1" noChangeAspect="1"/>
          </p:cNvPicPr>
          <p:nvPr>
            <p:ph idx="1"/>
          </p:nvPr>
        </p:nvPicPr>
        <p:blipFill>
          <a:blip r:embed="rId2"/>
          <a:stretch>
            <a:fillRect/>
          </a:stretch>
        </p:blipFill>
        <p:spPr>
          <a:xfrm>
            <a:off x="2362993" y="1447799"/>
            <a:ext cx="6466681" cy="5195589"/>
          </a:xfrm>
        </p:spPr>
      </p:pic>
    </p:spTree>
    <p:extLst>
      <p:ext uri="{BB962C8B-B14F-4D97-AF65-F5344CB8AC3E}">
        <p14:creationId xmlns:p14="http://schemas.microsoft.com/office/powerpoint/2010/main" val="283130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EBD6-AB01-EF40-ABF3-47E827CE691D}"/>
              </a:ext>
            </a:extLst>
          </p:cNvPr>
          <p:cNvSpPr>
            <a:spLocks noGrp="1"/>
          </p:cNvSpPr>
          <p:nvPr>
            <p:ph type="title"/>
          </p:nvPr>
        </p:nvSpPr>
        <p:spPr/>
        <p:txBody>
          <a:bodyPr/>
          <a:lstStyle/>
          <a:p>
            <a:r>
              <a:rPr lang="en-US" dirty="0"/>
              <a:t>D</a:t>
            </a:r>
            <a:r>
              <a:rPr lang="en-IL" dirty="0"/>
              <a:t>ispatch dispatch/emmit + subscribe</a:t>
            </a:r>
          </a:p>
        </p:txBody>
      </p:sp>
      <p:sp>
        <p:nvSpPr>
          <p:cNvPr id="6" name="TextBox 5">
            <a:extLst>
              <a:ext uri="{FF2B5EF4-FFF2-40B4-BE49-F238E27FC236}">
                <a16:creationId xmlns:a16="http://schemas.microsoft.com/office/drawing/2014/main" id="{EDE4FBE3-A9FD-A542-9862-B1730966676B}"/>
              </a:ext>
            </a:extLst>
          </p:cNvPr>
          <p:cNvSpPr txBox="1"/>
          <p:nvPr/>
        </p:nvSpPr>
        <p:spPr>
          <a:xfrm>
            <a:off x="1110343" y="1520042"/>
            <a:ext cx="2143496" cy="369332"/>
          </a:xfrm>
          <a:prstGeom prst="rect">
            <a:avLst/>
          </a:prstGeom>
          <a:noFill/>
        </p:spPr>
        <p:txBody>
          <a:bodyPr wrap="square" rtlCol="0">
            <a:spAutoFit/>
          </a:bodyPr>
          <a:lstStyle/>
          <a:p>
            <a:r>
              <a:rPr lang="en-US" dirty="0">
                <a:solidFill>
                  <a:schemeClr val="bg1"/>
                </a:solidFill>
              </a:rPr>
              <a:t>E</a:t>
            </a:r>
            <a:r>
              <a:rPr lang="en-IL" dirty="0">
                <a:solidFill>
                  <a:schemeClr val="bg1"/>
                </a:solidFill>
              </a:rPr>
              <a:t>vent driven app</a:t>
            </a:r>
          </a:p>
        </p:txBody>
      </p:sp>
      <p:sp>
        <p:nvSpPr>
          <p:cNvPr id="7" name="Rounded Rectangle 6">
            <a:extLst>
              <a:ext uri="{FF2B5EF4-FFF2-40B4-BE49-F238E27FC236}">
                <a16:creationId xmlns:a16="http://schemas.microsoft.com/office/drawing/2014/main" id="{F068A726-8F7E-DE43-A17E-8FBD888ED0CE}"/>
              </a:ext>
            </a:extLst>
          </p:cNvPr>
          <p:cNvSpPr/>
          <p:nvPr/>
        </p:nvSpPr>
        <p:spPr>
          <a:xfrm>
            <a:off x="457200" y="2447781"/>
            <a:ext cx="2143496" cy="795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IL" dirty="0"/>
              <a:t>unction</a:t>
            </a:r>
          </a:p>
          <a:p>
            <a:pPr algn="ctr"/>
            <a:r>
              <a:rPr lang="en-US" dirty="0"/>
              <a:t>E</a:t>
            </a:r>
            <a:r>
              <a:rPr lang="en-IL" dirty="0"/>
              <a:t>mit(som</a:t>
            </a:r>
            <a:r>
              <a:rPr lang="en-US" dirty="0"/>
              <a:t>e</a:t>
            </a:r>
            <a:r>
              <a:rPr lang="en-IL" dirty="0"/>
              <a:t>thing)</a:t>
            </a:r>
          </a:p>
        </p:txBody>
      </p:sp>
      <p:sp>
        <p:nvSpPr>
          <p:cNvPr id="8" name="Rounded Rectangle 7">
            <a:extLst>
              <a:ext uri="{FF2B5EF4-FFF2-40B4-BE49-F238E27FC236}">
                <a16:creationId xmlns:a16="http://schemas.microsoft.com/office/drawing/2014/main" id="{CA037B39-F140-8D47-BC04-4594BF1E379A}"/>
              </a:ext>
            </a:extLst>
          </p:cNvPr>
          <p:cNvSpPr/>
          <p:nvPr/>
        </p:nvSpPr>
        <p:spPr>
          <a:xfrm>
            <a:off x="6962899" y="2845604"/>
            <a:ext cx="2761013" cy="795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IL" dirty="0"/>
              <a:t>unction subscribed(somthing)</a:t>
            </a:r>
          </a:p>
        </p:txBody>
      </p:sp>
      <p:sp>
        <p:nvSpPr>
          <p:cNvPr id="9" name="Rounded Rectangle 8">
            <a:extLst>
              <a:ext uri="{FF2B5EF4-FFF2-40B4-BE49-F238E27FC236}">
                <a16:creationId xmlns:a16="http://schemas.microsoft.com/office/drawing/2014/main" id="{5EE1D34C-53E3-BD40-AA8C-19FAC8489C3E}"/>
              </a:ext>
            </a:extLst>
          </p:cNvPr>
          <p:cNvSpPr/>
          <p:nvPr/>
        </p:nvSpPr>
        <p:spPr>
          <a:xfrm>
            <a:off x="338446" y="3801835"/>
            <a:ext cx="2618509" cy="795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IL" dirty="0"/>
              <a:t>unction</a:t>
            </a:r>
          </a:p>
          <a:p>
            <a:pPr algn="ctr"/>
            <a:r>
              <a:rPr lang="en-US" dirty="0"/>
              <a:t>dispatch</a:t>
            </a:r>
            <a:r>
              <a:rPr lang="en-IL" dirty="0"/>
              <a:t>(som</a:t>
            </a:r>
            <a:r>
              <a:rPr lang="en-US" dirty="0"/>
              <a:t>e</a:t>
            </a:r>
            <a:r>
              <a:rPr lang="en-IL" dirty="0"/>
              <a:t>thing)</a:t>
            </a:r>
          </a:p>
        </p:txBody>
      </p:sp>
      <p:cxnSp>
        <p:nvCxnSpPr>
          <p:cNvPr id="11" name="Straight Arrow Connector 10">
            <a:extLst>
              <a:ext uri="{FF2B5EF4-FFF2-40B4-BE49-F238E27FC236}">
                <a16:creationId xmlns:a16="http://schemas.microsoft.com/office/drawing/2014/main" id="{FE812DAD-8A30-DC47-B914-9DC163DCE9EC}"/>
              </a:ext>
            </a:extLst>
          </p:cNvPr>
          <p:cNvCxnSpPr>
            <a:stCxn id="7" idx="3"/>
            <a:endCxn id="8" idx="1"/>
          </p:cNvCxnSpPr>
          <p:nvPr/>
        </p:nvCxnSpPr>
        <p:spPr>
          <a:xfrm>
            <a:off x="2600696" y="2845605"/>
            <a:ext cx="4362203" cy="397823"/>
          </a:xfrm>
          <a:prstGeom prst="straightConnector1">
            <a:avLst/>
          </a:prstGeom>
          <a:ln w="38100">
            <a:solidFill>
              <a:schemeClr val="accent3"/>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D67B00A6-2C2D-6540-8B3D-79799707619F}"/>
              </a:ext>
            </a:extLst>
          </p:cNvPr>
          <p:cNvCxnSpPr>
            <a:cxnSpLocks/>
            <a:stCxn id="9" idx="3"/>
            <a:endCxn id="8" idx="1"/>
          </p:cNvCxnSpPr>
          <p:nvPr/>
        </p:nvCxnSpPr>
        <p:spPr>
          <a:xfrm flipV="1">
            <a:off x="2956955" y="3243428"/>
            <a:ext cx="4005944" cy="956231"/>
          </a:xfrm>
          <a:prstGeom prst="straightConnector1">
            <a:avLst/>
          </a:prstGeom>
          <a:ln w="38100">
            <a:solidFill>
              <a:schemeClr val="accent3"/>
            </a:solidFill>
            <a:tailEnd type="triangle"/>
          </a:ln>
        </p:spPr>
        <p:style>
          <a:lnRef idx="1">
            <a:schemeClr val="accent3"/>
          </a:lnRef>
          <a:fillRef idx="0">
            <a:schemeClr val="accent3"/>
          </a:fillRef>
          <a:effectRef idx="0">
            <a:schemeClr val="accent3"/>
          </a:effectRef>
          <a:fontRef idx="minor">
            <a:schemeClr val="tx1"/>
          </a:fontRef>
        </p:style>
      </p:cxnSp>
      <p:sp>
        <p:nvSpPr>
          <p:cNvPr id="18" name="TextBox 17">
            <a:extLst>
              <a:ext uri="{FF2B5EF4-FFF2-40B4-BE49-F238E27FC236}">
                <a16:creationId xmlns:a16="http://schemas.microsoft.com/office/drawing/2014/main" id="{4B22BC8D-8C1D-9249-ACE8-EE0B06C64A48}"/>
              </a:ext>
            </a:extLst>
          </p:cNvPr>
          <p:cNvSpPr txBox="1"/>
          <p:nvPr/>
        </p:nvSpPr>
        <p:spPr>
          <a:xfrm>
            <a:off x="5866410" y="1520042"/>
            <a:ext cx="1983180" cy="369332"/>
          </a:xfrm>
          <a:prstGeom prst="rect">
            <a:avLst/>
          </a:prstGeom>
          <a:noFill/>
        </p:spPr>
        <p:txBody>
          <a:bodyPr wrap="square" rtlCol="0">
            <a:spAutoFit/>
          </a:bodyPr>
          <a:lstStyle/>
          <a:p>
            <a:r>
              <a:rPr lang="en-IL" dirty="0">
                <a:solidFill>
                  <a:schemeClr val="bg1"/>
                </a:solidFill>
              </a:rPr>
              <a:t>rxJS /node js</a:t>
            </a:r>
          </a:p>
        </p:txBody>
      </p:sp>
    </p:spTree>
    <p:extLst>
      <p:ext uri="{BB962C8B-B14F-4D97-AF65-F5344CB8AC3E}">
        <p14:creationId xmlns:p14="http://schemas.microsoft.com/office/powerpoint/2010/main" val="2215504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F9C8-6AAA-BF44-9729-3F21600B185C}"/>
              </a:ext>
            </a:extLst>
          </p:cNvPr>
          <p:cNvSpPr>
            <a:spLocks noGrp="1"/>
          </p:cNvSpPr>
          <p:nvPr>
            <p:ph type="title"/>
          </p:nvPr>
        </p:nvSpPr>
        <p:spPr/>
        <p:txBody>
          <a:bodyPr/>
          <a:lstStyle/>
          <a:p>
            <a:r>
              <a:rPr lang="en-US" dirty="0"/>
              <a:t>T</a:t>
            </a:r>
            <a:r>
              <a:rPr lang="en-IL" dirty="0"/>
              <a:t>he cycle</a:t>
            </a:r>
          </a:p>
        </p:txBody>
      </p:sp>
      <p:sp>
        <p:nvSpPr>
          <p:cNvPr id="4" name="Can 3">
            <a:extLst>
              <a:ext uri="{FF2B5EF4-FFF2-40B4-BE49-F238E27FC236}">
                <a16:creationId xmlns:a16="http://schemas.microsoft.com/office/drawing/2014/main" id="{2D2EB3D3-DC4B-BF4A-85AA-BFBEBB2A36F7}"/>
              </a:ext>
            </a:extLst>
          </p:cNvPr>
          <p:cNvSpPr/>
          <p:nvPr/>
        </p:nvSpPr>
        <p:spPr>
          <a:xfrm>
            <a:off x="5628904" y="1597231"/>
            <a:ext cx="813460" cy="771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store</a:t>
            </a:r>
          </a:p>
        </p:txBody>
      </p:sp>
      <p:sp>
        <p:nvSpPr>
          <p:cNvPr id="5" name="Notched Right Arrow 4">
            <a:extLst>
              <a:ext uri="{FF2B5EF4-FFF2-40B4-BE49-F238E27FC236}">
                <a16:creationId xmlns:a16="http://schemas.microsoft.com/office/drawing/2014/main" id="{7D093F14-830D-E642-B95D-D2E1733C6072}"/>
              </a:ext>
            </a:extLst>
          </p:cNvPr>
          <p:cNvSpPr/>
          <p:nvPr/>
        </p:nvSpPr>
        <p:spPr>
          <a:xfrm rot="18663226">
            <a:off x="2330075" y="2682166"/>
            <a:ext cx="1749993" cy="66816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sz="1200" dirty="0"/>
              <a:t>action</a:t>
            </a:r>
          </a:p>
        </p:txBody>
      </p:sp>
      <p:sp>
        <p:nvSpPr>
          <p:cNvPr id="6" name="Double Brace 5">
            <a:extLst>
              <a:ext uri="{FF2B5EF4-FFF2-40B4-BE49-F238E27FC236}">
                <a16:creationId xmlns:a16="http://schemas.microsoft.com/office/drawing/2014/main" id="{17B1224E-808F-A34B-858A-AAA9B892D1B2}"/>
              </a:ext>
            </a:extLst>
          </p:cNvPr>
          <p:cNvSpPr/>
          <p:nvPr/>
        </p:nvSpPr>
        <p:spPr>
          <a:xfrm>
            <a:off x="4031671" y="1690688"/>
            <a:ext cx="1450161" cy="658431"/>
          </a:xfrm>
          <a:prstGeom prst="brace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a:solidFill>
                  <a:schemeClr val="bg1"/>
                </a:solidFill>
              </a:rPr>
              <a:t>Reducer:</a:t>
            </a:r>
          </a:p>
          <a:p>
            <a:pPr algn="ctr"/>
            <a:r>
              <a:rPr lang="en-US" sz="1200" dirty="0">
                <a:solidFill>
                  <a:schemeClr val="bg1"/>
                </a:solidFill>
              </a:rPr>
              <a:t>P</a:t>
            </a:r>
            <a:r>
              <a:rPr lang="en-IL" sz="1200" dirty="0">
                <a:solidFill>
                  <a:schemeClr val="bg1"/>
                </a:solidFill>
              </a:rPr>
              <a:t>redictable way</a:t>
            </a:r>
          </a:p>
        </p:txBody>
      </p:sp>
      <p:sp>
        <p:nvSpPr>
          <p:cNvPr id="7" name="Rounded Rectangle 6">
            <a:extLst>
              <a:ext uri="{FF2B5EF4-FFF2-40B4-BE49-F238E27FC236}">
                <a16:creationId xmlns:a16="http://schemas.microsoft.com/office/drawing/2014/main" id="{905820BD-C298-0A43-BF60-460D11DAB7BF}"/>
              </a:ext>
            </a:extLst>
          </p:cNvPr>
          <p:cNvSpPr/>
          <p:nvPr/>
        </p:nvSpPr>
        <p:spPr>
          <a:xfrm>
            <a:off x="1935678" y="3960421"/>
            <a:ext cx="1466603" cy="546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dispatch</a:t>
            </a:r>
          </a:p>
        </p:txBody>
      </p:sp>
      <p:sp>
        <p:nvSpPr>
          <p:cNvPr id="8" name="Notched Right Arrow 7">
            <a:extLst>
              <a:ext uri="{FF2B5EF4-FFF2-40B4-BE49-F238E27FC236}">
                <a16:creationId xmlns:a16="http://schemas.microsoft.com/office/drawing/2014/main" id="{4BEE91B4-85E7-6746-9356-B707CBE3613B}"/>
              </a:ext>
            </a:extLst>
          </p:cNvPr>
          <p:cNvSpPr/>
          <p:nvPr/>
        </p:nvSpPr>
        <p:spPr>
          <a:xfrm rot="2894170">
            <a:off x="6146049" y="2539294"/>
            <a:ext cx="1749993" cy="80413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t>
            </a:r>
            <a:r>
              <a:rPr lang="en-IL" sz="1200" dirty="0"/>
              <a:t>ubscribe to selector</a:t>
            </a:r>
          </a:p>
        </p:txBody>
      </p:sp>
      <p:sp>
        <p:nvSpPr>
          <p:cNvPr id="9" name="Rounded Rectangle 8">
            <a:extLst>
              <a:ext uri="{FF2B5EF4-FFF2-40B4-BE49-F238E27FC236}">
                <a16:creationId xmlns:a16="http://schemas.microsoft.com/office/drawing/2014/main" id="{726B7285-7847-D04B-956D-63A88C4C88AB}"/>
              </a:ext>
            </a:extLst>
          </p:cNvPr>
          <p:cNvSpPr/>
          <p:nvPr/>
        </p:nvSpPr>
        <p:spPr>
          <a:xfrm>
            <a:off x="6826332" y="3838072"/>
            <a:ext cx="1466603" cy="546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IL" dirty="0"/>
              <a:t>ocal state</a:t>
            </a:r>
          </a:p>
        </p:txBody>
      </p:sp>
      <p:sp>
        <p:nvSpPr>
          <p:cNvPr id="10" name="Rectangle 9">
            <a:extLst>
              <a:ext uri="{FF2B5EF4-FFF2-40B4-BE49-F238E27FC236}">
                <a16:creationId xmlns:a16="http://schemas.microsoft.com/office/drawing/2014/main" id="{62FA9C66-5A3E-FB4B-9EF8-AF01A8E205FD}"/>
              </a:ext>
            </a:extLst>
          </p:cNvPr>
          <p:cNvSpPr/>
          <p:nvPr/>
        </p:nvSpPr>
        <p:spPr>
          <a:xfrm>
            <a:off x="1027216" y="3281939"/>
            <a:ext cx="3135085" cy="2119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89D1A641-7893-7A4F-B231-B300606599E1}"/>
              </a:ext>
            </a:extLst>
          </p:cNvPr>
          <p:cNvSpPr txBox="1"/>
          <p:nvPr/>
        </p:nvSpPr>
        <p:spPr>
          <a:xfrm>
            <a:off x="911869" y="2847681"/>
            <a:ext cx="1466603" cy="369332"/>
          </a:xfrm>
          <a:prstGeom prst="rect">
            <a:avLst/>
          </a:prstGeom>
          <a:noFill/>
        </p:spPr>
        <p:txBody>
          <a:bodyPr wrap="square" rtlCol="0">
            <a:spAutoFit/>
          </a:bodyPr>
          <a:lstStyle/>
          <a:p>
            <a:r>
              <a:rPr lang="en-IL" dirty="0">
                <a:solidFill>
                  <a:schemeClr val="bg1"/>
                </a:solidFill>
              </a:rPr>
              <a:t>component</a:t>
            </a:r>
          </a:p>
        </p:txBody>
      </p:sp>
      <p:sp>
        <p:nvSpPr>
          <p:cNvPr id="12" name="Rectangle 11">
            <a:extLst>
              <a:ext uri="{FF2B5EF4-FFF2-40B4-BE49-F238E27FC236}">
                <a16:creationId xmlns:a16="http://schemas.microsoft.com/office/drawing/2014/main" id="{EEFA24EF-EA6B-E245-91B4-B54F01D09314}"/>
              </a:ext>
            </a:extLst>
          </p:cNvPr>
          <p:cNvSpPr/>
          <p:nvPr/>
        </p:nvSpPr>
        <p:spPr>
          <a:xfrm>
            <a:off x="6054379" y="3382267"/>
            <a:ext cx="3135085" cy="2119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7414EB6D-6C0D-4F41-A547-017D751A154F}"/>
              </a:ext>
            </a:extLst>
          </p:cNvPr>
          <p:cNvSpPr txBox="1"/>
          <p:nvPr/>
        </p:nvSpPr>
        <p:spPr>
          <a:xfrm>
            <a:off x="7813306" y="2912607"/>
            <a:ext cx="1466603" cy="369332"/>
          </a:xfrm>
          <a:prstGeom prst="rect">
            <a:avLst/>
          </a:prstGeom>
          <a:noFill/>
        </p:spPr>
        <p:txBody>
          <a:bodyPr wrap="square" rtlCol="0">
            <a:spAutoFit/>
          </a:bodyPr>
          <a:lstStyle/>
          <a:p>
            <a:r>
              <a:rPr lang="en-IL" dirty="0">
                <a:solidFill>
                  <a:schemeClr val="bg1"/>
                </a:solidFill>
              </a:rPr>
              <a:t>component</a:t>
            </a:r>
          </a:p>
        </p:txBody>
      </p:sp>
      <p:sp>
        <p:nvSpPr>
          <p:cNvPr id="15" name="Rectangle 14">
            <a:extLst>
              <a:ext uri="{FF2B5EF4-FFF2-40B4-BE49-F238E27FC236}">
                <a16:creationId xmlns:a16="http://schemas.microsoft.com/office/drawing/2014/main" id="{E1A26B9E-2EC3-4544-85B5-14C601EEBC7B}"/>
              </a:ext>
            </a:extLst>
          </p:cNvPr>
          <p:cNvSpPr/>
          <p:nvPr/>
        </p:nvSpPr>
        <p:spPr>
          <a:xfrm>
            <a:off x="320635" y="2458192"/>
            <a:ext cx="9021230" cy="3196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0031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26C4-6846-5849-9ECF-69FCD9E5559F}"/>
              </a:ext>
            </a:extLst>
          </p:cNvPr>
          <p:cNvSpPr>
            <a:spLocks noGrp="1"/>
          </p:cNvSpPr>
          <p:nvPr>
            <p:ph type="title"/>
          </p:nvPr>
        </p:nvSpPr>
        <p:spPr/>
        <p:txBody>
          <a:bodyPr/>
          <a:lstStyle/>
          <a:p>
            <a:r>
              <a:rPr lang="en-IL" dirty="0"/>
              <a:t>exercise</a:t>
            </a:r>
          </a:p>
        </p:txBody>
      </p:sp>
      <p:sp>
        <p:nvSpPr>
          <p:cNvPr id="4" name="Rectangle 3">
            <a:extLst>
              <a:ext uri="{FF2B5EF4-FFF2-40B4-BE49-F238E27FC236}">
                <a16:creationId xmlns:a16="http://schemas.microsoft.com/office/drawing/2014/main" id="{7E330E7A-DC01-FF46-8A23-F92F7ECFD712}"/>
              </a:ext>
            </a:extLst>
          </p:cNvPr>
          <p:cNvSpPr/>
          <p:nvPr/>
        </p:nvSpPr>
        <p:spPr>
          <a:xfrm>
            <a:off x="2185060" y="1995055"/>
            <a:ext cx="4996790" cy="4281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49FF9B15-DA09-D24F-8EDE-50160921C6F9}"/>
              </a:ext>
            </a:extLst>
          </p:cNvPr>
          <p:cNvSpPr/>
          <p:nvPr/>
        </p:nvSpPr>
        <p:spPr>
          <a:xfrm>
            <a:off x="2462149" y="3429000"/>
            <a:ext cx="4221678" cy="2355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91CFE73B-F67E-4046-AB82-2B2B3106A5A3}"/>
              </a:ext>
            </a:extLst>
          </p:cNvPr>
          <p:cNvSpPr/>
          <p:nvPr/>
        </p:nvSpPr>
        <p:spPr>
          <a:xfrm>
            <a:off x="2606551"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pic>
        <p:nvPicPr>
          <p:cNvPr id="15" name="Picture 14" descr="Wedding banquet">
            <a:extLst>
              <a:ext uri="{FF2B5EF4-FFF2-40B4-BE49-F238E27FC236}">
                <a16:creationId xmlns:a16="http://schemas.microsoft.com/office/drawing/2014/main" id="{CD1CF3D9-74C5-114B-AEA0-C3F519D05F71}"/>
              </a:ext>
            </a:extLst>
          </p:cNvPr>
          <p:cNvPicPr>
            <a:picLocks noChangeAspect="1"/>
          </p:cNvPicPr>
          <p:nvPr/>
        </p:nvPicPr>
        <p:blipFill>
          <a:blip r:embed="rId2"/>
          <a:stretch>
            <a:fillRect/>
          </a:stretch>
        </p:blipFill>
        <p:spPr>
          <a:xfrm>
            <a:off x="2670430" y="3970210"/>
            <a:ext cx="893517" cy="595440"/>
          </a:xfrm>
          <a:prstGeom prst="rect">
            <a:avLst/>
          </a:prstGeom>
        </p:spPr>
      </p:pic>
      <p:sp>
        <p:nvSpPr>
          <p:cNvPr id="18" name="TextBox 17">
            <a:extLst>
              <a:ext uri="{FF2B5EF4-FFF2-40B4-BE49-F238E27FC236}">
                <a16:creationId xmlns:a16="http://schemas.microsoft.com/office/drawing/2014/main" id="{0EBF6701-E72F-984F-9EF8-01B825B84834}"/>
              </a:ext>
            </a:extLst>
          </p:cNvPr>
          <p:cNvSpPr txBox="1"/>
          <p:nvPr/>
        </p:nvSpPr>
        <p:spPr>
          <a:xfrm>
            <a:off x="2698750" y="4699000"/>
            <a:ext cx="801318" cy="253916"/>
          </a:xfrm>
          <a:prstGeom prst="rect">
            <a:avLst/>
          </a:prstGeom>
          <a:noFill/>
        </p:spPr>
        <p:txBody>
          <a:bodyPr wrap="square" rtlCol="0">
            <a:spAutoFit/>
          </a:bodyPr>
          <a:lstStyle/>
          <a:p>
            <a:r>
              <a:rPr lang="en-US" sz="1050" dirty="0"/>
              <a:t>S</a:t>
            </a:r>
            <a:r>
              <a:rPr lang="en-IL" sz="1050" dirty="0"/>
              <a:t>ome text</a:t>
            </a:r>
          </a:p>
        </p:txBody>
      </p:sp>
      <p:sp>
        <p:nvSpPr>
          <p:cNvPr id="19" name="Rectangle 18">
            <a:extLst>
              <a:ext uri="{FF2B5EF4-FFF2-40B4-BE49-F238E27FC236}">
                <a16:creationId xmlns:a16="http://schemas.microsoft.com/office/drawing/2014/main" id="{00D10E0F-7053-8940-B506-06953F9015C1}"/>
              </a:ext>
            </a:extLst>
          </p:cNvPr>
          <p:cNvSpPr/>
          <p:nvPr/>
        </p:nvSpPr>
        <p:spPr>
          <a:xfrm>
            <a:off x="3840702"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1" name="TextBox 20">
            <a:extLst>
              <a:ext uri="{FF2B5EF4-FFF2-40B4-BE49-F238E27FC236}">
                <a16:creationId xmlns:a16="http://schemas.microsoft.com/office/drawing/2014/main" id="{2F0F93F9-0FDD-BC48-8AF7-1CF6CF6290FC}"/>
              </a:ext>
            </a:extLst>
          </p:cNvPr>
          <p:cNvSpPr txBox="1"/>
          <p:nvPr/>
        </p:nvSpPr>
        <p:spPr>
          <a:xfrm>
            <a:off x="3932901" y="4699000"/>
            <a:ext cx="801318" cy="253916"/>
          </a:xfrm>
          <a:prstGeom prst="rect">
            <a:avLst/>
          </a:prstGeom>
          <a:noFill/>
        </p:spPr>
        <p:txBody>
          <a:bodyPr wrap="square" rtlCol="0">
            <a:spAutoFit/>
          </a:bodyPr>
          <a:lstStyle/>
          <a:p>
            <a:r>
              <a:rPr lang="en-US" sz="1050" dirty="0"/>
              <a:t>S</a:t>
            </a:r>
            <a:r>
              <a:rPr lang="en-IL" sz="1050" dirty="0"/>
              <a:t>ome text</a:t>
            </a:r>
          </a:p>
        </p:txBody>
      </p:sp>
      <p:sp>
        <p:nvSpPr>
          <p:cNvPr id="22" name="Rectangle 21">
            <a:extLst>
              <a:ext uri="{FF2B5EF4-FFF2-40B4-BE49-F238E27FC236}">
                <a16:creationId xmlns:a16="http://schemas.microsoft.com/office/drawing/2014/main" id="{582475A7-7A84-5343-B6DA-EF1E2A118D51}"/>
              </a:ext>
            </a:extLst>
          </p:cNvPr>
          <p:cNvSpPr/>
          <p:nvPr/>
        </p:nvSpPr>
        <p:spPr>
          <a:xfrm>
            <a:off x="5074853"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4" name="TextBox 23">
            <a:extLst>
              <a:ext uri="{FF2B5EF4-FFF2-40B4-BE49-F238E27FC236}">
                <a16:creationId xmlns:a16="http://schemas.microsoft.com/office/drawing/2014/main" id="{418E9949-1273-D543-B2A6-A7D54857F280}"/>
              </a:ext>
            </a:extLst>
          </p:cNvPr>
          <p:cNvSpPr txBox="1"/>
          <p:nvPr/>
        </p:nvSpPr>
        <p:spPr>
          <a:xfrm>
            <a:off x="5167052" y="4699000"/>
            <a:ext cx="801318" cy="253916"/>
          </a:xfrm>
          <a:prstGeom prst="rect">
            <a:avLst/>
          </a:prstGeom>
          <a:noFill/>
        </p:spPr>
        <p:txBody>
          <a:bodyPr wrap="square" rtlCol="0">
            <a:spAutoFit/>
          </a:bodyPr>
          <a:lstStyle/>
          <a:p>
            <a:r>
              <a:rPr lang="en-US" sz="1050" dirty="0"/>
              <a:t>S</a:t>
            </a:r>
            <a:r>
              <a:rPr lang="en-IL" sz="1050" dirty="0"/>
              <a:t>ome text</a:t>
            </a:r>
          </a:p>
        </p:txBody>
      </p:sp>
      <p:pic>
        <p:nvPicPr>
          <p:cNvPr id="13" name="Picture 12" descr="Wedding by the beach">
            <a:extLst>
              <a:ext uri="{FF2B5EF4-FFF2-40B4-BE49-F238E27FC236}">
                <a16:creationId xmlns:a16="http://schemas.microsoft.com/office/drawing/2014/main" id="{2BB7CAA7-F968-C044-80A5-CD51B080CE63}"/>
              </a:ext>
            </a:extLst>
          </p:cNvPr>
          <p:cNvPicPr>
            <a:picLocks noChangeAspect="1"/>
          </p:cNvPicPr>
          <p:nvPr/>
        </p:nvPicPr>
        <p:blipFill>
          <a:blip r:embed="rId3"/>
          <a:stretch>
            <a:fillRect/>
          </a:stretch>
        </p:blipFill>
        <p:spPr>
          <a:xfrm>
            <a:off x="5099623" y="3890418"/>
            <a:ext cx="935090" cy="623703"/>
          </a:xfrm>
          <a:prstGeom prst="rect">
            <a:avLst/>
          </a:prstGeom>
        </p:spPr>
      </p:pic>
      <p:pic>
        <p:nvPicPr>
          <p:cNvPr id="25" name="Picture 24" descr="Pink hued beach sand meeting the sea">
            <a:extLst>
              <a:ext uri="{FF2B5EF4-FFF2-40B4-BE49-F238E27FC236}">
                <a16:creationId xmlns:a16="http://schemas.microsoft.com/office/drawing/2014/main" id="{0D24140A-8C19-4245-8423-04605786BA61}"/>
              </a:ext>
            </a:extLst>
          </p:cNvPr>
          <p:cNvPicPr>
            <a:picLocks noChangeAspect="1"/>
          </p:cNvPicPr>
          <p:nvPr/>
        </p:nvPicPr>
        <p:blipFill>
          <a:blip r:embed="rId4"/>
          <a:stretch>
            <a:fillRect/>
          </a:stretch>
        </p:blipFill>
        <p:spPr>
          <a:xfrm>
            <a:off x="3933056" y="3956409"/>
            <a:ext cx="836568" cy="557712"/>
          </a:xfrm>
          <a:prstGeom prst="rect">
            <a:avLst/>
          </a:prstGeom>
        </p:spPr>
      </p:pic>
      <p:sp>
        <p:nvSpPr>
          <p:cNvPr id="26" name="TextBox 25">
            <a:extLst>
              <a:ext uri="{FF2B5EF4-FFF2-40B4-BE49-F238E27FC236}">
                <a16:creationId xmlns:a16="http://schemas.microsoft.com/office/drawing/2014/main" id="{88CF15F7-1DCE-B04A-A53B-0116D3E0DE05}"/>
              </a:ext>
            </a:extLst>
          </p:cNvPr>
          <p:cNvSpPr txBox="1"/>
          <p:nvPr/>
        </p:nvSpPr>
        <p:spPr>
          <a:xfrm>
            <a:off x="4461320" y="3181465"/>
            <a:ext cx="801318" cy="253916"/>
          </a:xfrm>
          <a:prstGeom prst="rect">
            <a:avLst/>
          </a:prstGeom>
          <a:noFill/>
        </p:spPr>
        <p:txBody>
          <a:bodyPr wrap="square" rtlCol="0">
            <a:spAutoFit/>
          </a:bodyPr>
          <a:lstStyle/>
          <a:p>
            <a:r>
              <a:rPr lang="en-US" sz="1050" dirty="0"/>
              <a:t>S</a:t>
            </a:r>
            <a:r>
              <a:rPr lang="en-IL" sz="1050" dirty="0"/>
              <a:t>ome text</a:t>
            </a:r>
          </a:p>
        </p:txBody>
      </p:sp>
      <p:pic>
        <p:nvPicPr>
          <p:cNvPr id="28" name="Picture 27" descr="Wedding banquet">
            <a:extLst>
              <a:ext uri="{FF2B5EF4-FFF2-40B4-BE49-F238E27FC236}">
                <a16:creationId xmlns:a16="http://schemas.microsoft.com/office/drawing/2014/main" id="{F7E5D643-5B60-C044-8D95-BBAEB4CC5F07}"/>
              </a:ext>
            </a:extLst>
          </p:cNvPr>
          <p:cNvPicPr>
            <a:picLocks noChangeAspect="1"/>
          </p:cNvPicPr>
          <p:nvPr/>
        </p:nvPicPr>
        <p:blipFill>
          <a:blip r:embed="rId2"/>
          <a:stretch>
            <a:fillRect/>
          </a:stretch>
        </p:blipFill>
        <p:spPr>
          <a:xfrm>
            <a:off x="3933005" y="2199356"/>
            <a:ext cx="1428503" cy="951955"/>
          </a:xfrm>
          <a:prstGeom prst="rect">
            <a:avLst/>
          </a:prstGeom>
        </p:spPr>
      </p:pic>
      <p:sp>
        <p:nvSpPr>
          <p:cNvPr id="27" name="Notched Right Arrow 26">
            <a:extLst>
              <a:ext uri="{FF2B5EF4-FFF2-40B4-BE49-F238E27FC236}">
                <a16:creationId xmlns:a16="http://schemas.microsoft.com/office/drawing/2014/main" id="{35967DC7-B7B7-6849-86F3-4B0224D5A7C6}"/>
              </a:ext>
            </a:extLst>
          </p:cNvPr>
          <p:cNvSpPr/>
          <p:nvPr/>
        </p:nvSpPr>
        <p:spPr>
          <a:xfrm rot="18663226">
            <a:off x="2902490" y="2961785"/>
            <a:ext cx="1450677" cy="51808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sz="1200" dirty="0"/>
              <a:t>action</a:t>
            </a:r>
          </a:p>
        </p:txBody>
      </p:sp>
    </p:spTree>
    <p:extLst>
      <p:ext uri="{BB962C8B-B14F-4D97-AF65-F5344CB8AC3E}">
        <p14:creationId xmlns:p14="http://schemas.microsoft.com/office/powerpoint/2010/main" val="125764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26C4-6846-5849-9ECF-69FCD9E5559F}"/>
              </a:ext>
            </a:extLst>
          </p:cNvPr>
          <p:cNvSpPr>
            <a:spLocks noGrp="1"/>
          </p:cNvSpPr>
          <p:nvPr>
            <p:ph type="title"/>
          </p:nvPr>
        </p:nvSpPr>
        <p:spPr/>
        <p:txBody>
          <a:bodyPr/>
          <a:lstStyle/>
          <a:p>
            <a:r>
              <a:rPr lang="en-IL" dirty="0"/>
              <a:t>exercise</a:t>
            </a:r>
          </a:p>
        </p:txBody>
      </p:sp>
      <p:sp>
        <p:nvSpPr>
          <p:cNvPr id="4" name="Rectangle 3">
            <a:extLst>
              <a:ext uri="{FF2B5EF4-FFF2-40B4-BE49-F238E27FC236}">
                <a16:creationId xmlns:a16="http://schemas.microsoft.com/office/drawing/2014/main" id="{7E330E7A-DC01-FF46-8A23-F92F7ECFD712}"/>
              </a:ext>
            </a:extLst>
          </p:cNvPr>
          <p:cNvSpPr/>
          <p:nvPr/>
        </p:nvSpPr>
        <p:spPr>
          <a:xfrm>
            <a:off x="2185060" y="1800225"/>
            <a:ext cx="4996790" cy="447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 name="Rectangle 6">
            <a:extLst>
              <a:ext uri="{FF2B5EF4-FFF2-40B4-BE49-F238E27FC236}">
                <a16:creationId xmlns:a16="http://schemas.microsoft.com/office/drawing/2014/main" id="{49FF9B15-DA09-D24F-8EDE-50160921C6F9}"/>
              </a:ext>
            </a:extLst>
          </p:cNvPr>
          <p:cNvSpPr/>
          <p:nvPr/>
        </p:nvSpPr>
        <p:spPr>
          <a:xfrm>
            <a:off x="2462149" y="3429000"/>
            <a:ext cx="4221678" cy="2355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91CFE73B-F67E-4046-AB82-2B2B3106A5A3}"/>
              </a:ext>
            </a:extLst>
          </p:cNvPr>
          <p:cNvSpPr/>
          <p:nvPr/>
        </p:nvSpPr>
        <p:spPr>
          <a:xfrm>
            <a:off x="2606551"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pic>
        <p:nvPicPr>
          <p:cNvPr id="15" name="Picture 14" descr="Wedding banquet">
            <a:extLst>
              <a:ext uri="{FF2B5EF4-FFF2-40B4-BE49-F238E27FC236}">
                <a16:creationId xmlns:a16="http://schemas.microsoft.com/office/drawing/2014/main" id="{CD1CF3D9-74C5-114B-AEA0-C3F519D05F71}"/>
              </a:ext>
            </a:extLst>
          </p:cNvPr>
          <p:cNvPicPr>
            <a:picLocks noChangeAspect="1"/>
          </p:cNvPicPr>
          <p:nvPr/>
        </p:nvPicPr>
        <p:blipFill>
          <a:blip r:embed="rId3"/>
          <a:stretch>
            <a:fillRect/>
          </a:stretch>
        </p:blipFill>
        <p:spPr>
          <a:xfrm>
            <a:off x="2670430" y="3970210"/>
            <a:ext cx="893517" cy="595440"/>
          </a:xfrm>
          <a:prstGeom prst="rect">
            <a:avLst/>
          </a:prstGeom>
        </p:spPr>
      </p:pic>
      <p:sp>
        <p:nvSpPr>
          <p:cNvPr id="18" name="TextBox 17">
            <a:extLst>
              <a:ext uri="{FF2B5EF4-FFF2-40B4-BE49-F238E27FC236}">
                <a16:creationId xmlns:a16="http://schemas.microsoft.com/office/drawing/2014/main" id="{0EBF6701-E72F-984F-9EF8-01B825B84834}"/>
              </a:ext>
            </a:extLst>
          </p:cNvPr>
          <p:cNvSpPr txBox="1"/>
          <p:nvPr/>
        </p:nvSpPr>
        <p:spPr>
          <a:xfrm>
            <a:off x="2698750" y="4699000"/>
            <a:ext cx="801318" cy="253916"/>
          </a:xfrm>
          <a:prstGeom prst="rect">
            <a:avLst/>
          </a:prstGeom>
          <a:noFill/>
        </p:spPr>
        <p:txBody>
          <a:bodyPr wrap="square" rtlCol="0">
            <a:spAutoFit/>
          </a:bodyPr>
          <a:lstStyle/>
          <a:p>
            <a:r>
              <a:rPr lang="en-US" sz="1050" dirty="0"/>
              <a:t>S</a:t>
            </a:r>
            <a:r>
              <a:rPr lang="en-IL" sz="1050" dirty="0"/>
              <a:t>ome text</a:t>
            </a:r>
          </a:p>
        </p:txBody>
      </p:sp>
      <p:sp>
        <p:nvSpPr>
          <p:cNvPr id="19" name="Rectangle 18">
            <a:extLst>
              <a:ext uri="{FF2B5EF4-FFF2-40B4-BE49-F238E27FC236}">
                <a16:creationId xmlns:a16="http://schemas.microsoft.com/office/drawing/2014/main" id="{00D10E0F-7053-8940-B506-06953F9015C1}"/>
              </a:ext>
            </a:extLst>
          </p:cNvPr>
          <p:cNvSpPr/>
          <p:nvPr/>
        </p:nvSpPr>
        <p:spPr>
          <a:xfrm>
            <a:off x="3840702"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1" name="TextBox 20">
            <a:extLst>
              <a:ext uri="{FF2B5EF4-FFF2-40B4-BE49-F238E27FC236}">
                <a16:creationId xmlns:a16="http://schemas.microsoft.com/office/drawing/2014/main" id="{2F0F93F9-0FDD-BC48-8AF7-1CF6CF6290FC}"/>
              </a:ext>
            </a:extLst>
          </p:cNvPr>
          <p:cNvSpPr txBox="1"/>
          <p:nvPr/>
        </p:nvSpPr>
        <p:spPr>
          <a:xfrm>
            <a:off x="3932901" y="4699000"/>
            <a:ext cx="801318" cy="253916"/>
          </a:xfrm>
          <a:prstGeom prst="rect">
            <a:avLst/>
          </a:prstGeom>
          <a:noFill/>
        </p:spPr>
        <p:txBody>
          <a:bodyPr wrap="square" rtlCol="0">
            <a:spAutoFit/>
          </a:bodyPr>
          <a:lstStyle/>
          <a:p>
            <a:r>
              <a:rPr lang="en-US" sz="1050" dirty="0"/>
              <a:t>S</a:t>
            </a:r>
            <a:r>
              <a:rPr lang="en-IL" sz="1050" dirty="0"/>
              <a:t>ome text</a:t>
            </a:r>
          </a:p>
        </p:txBody>
      </p:sp>
      <p:sp>
        <p:nvSpPr>
          <p:cNvPr id="22" name="Rectangle 21">
            <a:extLst>
              <a:ext uri="{FF2B5EF4-FFF2-40B4-BE49-F238E27FC236}">
                <a16:creationId xmlns:a16="http://schemas.microsoft.com/office/drawing/2014/main" id="{582475A7-7A84-5343-B6DA-EF1E2A118D51}"/>
              </a:ext>
            </a:extLst>
          </p:cNvPr>
          <p:cNvSpPr/>
          <p:nvPr/>
        </p:nvSpPr>
        <p:spPr>
          <a:xfrm>
            <a:off x="5074853" y="3860800"/>
            <a:ext cx="1021277" cy="1409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4" name="TextBox 23">
            <a:extLst>
              <a:ext uri="{FF2B5EF4-FFF2-40B4-BE49-F238E27FC236}">
                <a16:creationId xmlns:a16="http://schemas.microsoft.com/office/drawing/2014/main" id="{418E9949-1273-D543-B2A6-A7D54857F280}"/>
              </a:ext>
            </a:extLst>
          </p:cNvPr>
          <p:cNvSpPr txBox="1"/>
          <p:nvPr/>
        </p:nvSpPr>
        <p:spPr>
          <a:xfrm>
            <a:off x="5167052" y="4699000"/>
            <a:ext cx="801318" cy="253916"/>
          </a:xfrm>
          <a:prstGeom prst="rect">
            <a:avLst/>
          </a:prstGeom>
          <a:noFill/>
        </p:spPr>
        <p:txBody>
          <a:bodyPr wrap="square" rtlCol="0">
            <a:spAutoFit/>
          </a:bodyPr>
          <a:lstStyle/>
          <a:p>
            <a:r>
              <a:rPr lang="en-US" sz="1050" dirty="0"/>
              <a:t>S</a:t>
            </a:r>
            <a:r>
              <a:rPr lang="en-IL" sz="1050" dirty="0"/>
              <a:t>ome text</a:t>
            </a:r>
          </a:p>
        </p:txBody>
      </p:sp>
      <p:pic>
        <p:nvPicPr>
          <p:cNvPr id="13" name="Picture 12" descr="Wedding by the beach">
            <a:extLst>
              <a:ext uri="{FF2B5EF4-FFF2-40B4-BE49-F238E27FC236}">
                <a16:creationId xmlns:a16="http://schemas.microsoft.com/office/drawing/2014/main" id="{2BB7CAA7-F968-C044-80A5-CD51B080CE63}"/>
              </a:ext>
            </a:extLst>
          </p:cNvPr>
          <p:cNvPicPr>
            <a:picLocks noChangeAspect="1"/>
          </p:cNvPicPr>
          <p:nvPr/>
        </p:nvPicPr>
        <p:blipFill>
          <a:blip r:embed="rId4"/>
          <a:stretch>
            <a:fillRect/>
          </a:stretch>
        </p:blipFill>
        <p:spPr>
          <a:xfrm>
            <a:off x="5099623" y="3890418"/>
            <a:ext cx="935090" cy="623703"/>
          </a:xfrm>
          <a:prstGeom prst="rect">
            <a:avLst/>
          </a:prstGeom>
        </p:spPr>
      </p:pic>
      <p:pic>
        <p:nvPicPr>
          <p:cNvPr id="25" name="Picture 24" descr="Pink hued beach sand meeting the sea">
            <a:extLst>
              <a:ext uri="{FF2B5EF4-FFF2-40B4-BE49-F238E27FC236}">
                <a16:creationId xmlns:a16="http://schemas.microsoft.com/office/drawing/2014/main" id="{0D24140A-8C19-4245-8423-04605786BA61}"/>
              </a:ext>
            </a:extLst>
          </p:cNvPr>
          <p:cNvPicPr>
            <a:picLocks noChangeAspect="1"/>
          </p:cNvPicPr>
          <p:nvPr/>
        </p:nvPicPr>
        <p:blipFill>
          <a:blip r:embed="rId5"/>
          <a:stretch>
            <a:fillRect/>
          </a:stretch>
        </p:blipFill>
        <p:spPr>
          <a:xfrm>
            <a:off x="3933056" y="3956409"/>
            <a:ext cx="836568" cy="557712"/>
          </a:xfrm>
          <a:prstGeom prst="rect">
            <a:avLst/>
          </a:prstGeom>
        </p:spPr>
      </p:pic>
      <p:sp>
        <p:nvSpPr>
          <p:cNvPr id="26" name="TextBox 25">
            <a:extLst>
              <a:ext uri="{FF2B5EF4-FFF2-40B4-BE49-F238E27FC236}">
                <a16:creationId xmlns:a16="http://schemas.microsoft.com/office/drawing/2014/main" id="{88CF15F7-1DCE-B04A-A53B-0116D3E0DE05}"/>
              </a:ext>
            </a:extLst>
          </p:cNvPr>
          <p:cNvSpPr txBox="1"/>
          <p:nvPr/>
        </p:nvSpPr>
        <p:spPr>
          <a:xfrm>
            <a:off x="4236882" y="3175084"/>
            <a:ext cx="801318" cy="253916"/>
          </a:xfrm>
          <a:prstGeom prst="rect">
            <a:avLst/>
          </a:prstGeom>
          <a:noFill/>
        </p:spPr>
        <p:txBody>
          <a:bodyPr wrap="square" rtlCol="0">
            <a:spAutoFit/>
          </a:bodyPr>
          <a:lstStyle/>
          <a:p>
            <a:r>
              <a:rPr lang="en-US" sz="1050" dirty="0"/>
              <a:t>S</a:t>
            </a:r>
            <a:r>
              <a:rPr lang="en-IL" sz="1050" dirty="0"/>
              <a:t>ome text</a:t>
            </a:r>
          </a:p>
        </p:txBody>
      </p:sp>
      <p:pic>
        <p:nvPicPr>
          <p:cNvPr id="28" name="Picture 27" descr="Wedding banquet">
            <a:extLst>
              <a:ext uri="{FF2B5EF4-FFF2-40B4-BE49-F238E27FC236}">
                <a16:creationId xmlns:a16="http://schemas.microsoft.com/office/drawing/2014/main" id="{F7E5D643-5B60-C044-8D95-BBAEB4CC5F07}"/>
              </a:ext>
            </a:extLst>
          </p:cNvPr>
          <p:cNvPicPr>
            <a:picLocks noChangeAspect="1"/>
          </p:cNvPicPr>
          <p:nvPr/>
        </p:nvPicPr>
        <p:blipFill>
          <a:blip r:embed="rId3"/>
          <a:stretch>
            <a:fillRect/>
          </a:stretch>
        </p:blipFill>
        <p:spPr>
          <a:xfrm>
            <a:off x="3933005" y="2199356"/>
            <a:ext cx="1428503" cy="951955"/>
          </a:xfrm>
          <a:prstGeom prst="rect">
            <a:avLst/>
          </a:prstGeom>
        </p:spPr>
      </p:pic>
      <p:cxnSp>
        <p:nvCxnSpPr>
          <p:cNvPr id="29" name="Straight Connector 28">
            <a:extLst>
              <a:ext uri="{FF2B5EF4-FFF2-40B4-BE49-F238E27FC236}">
                <a16:creationId xmlns:a16="http://schemas.microsoft.com/office/drawing/2014/main" id="{366397C1-DC3C-C647-892F-0B91E46FA9E3}"/>
              </a:ext>
            </a:extLst>
          </p:cNvPr>
          <p:cNvCxnSpPr/>
          <p:nvPr/>
        </p:nvCxnSpPr>
        <p:spPr>
          <a:xfrm>
            <a:off x="4164112" y="2125462"/>
            <a:ext cx="893517" cy="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14D2EE0-2BB7-C341-9736-023B42464B40}"/>
              </a:ext>
            </a:extLst>
          </p:cNvPr>
          <p:cNvSpPr txBox="1"/>
          <p:nvPr/>
        </p:nvSpPr>
        <p:spPr>
          <a:xfrm>
            <a:off x="4236882" y="1910018"/>
            <a:ext cx="820747" cy="215444"/>
          </a:xfrm>
          <a:prstGeom prst="rect">
            <a:avLst/>
          </a:prstGeom>
          <a:noFill/>
        </p:spPr>
        <p:txBody>
          <a:bodyPr wrap="square" rtlCol="0">
            <a:spAutoFit/>
          </a:bodyPr>
          <a:lstStyle/>
          <a:p>
            <a:r>
              <a:rPr lang="en-US" sz="800" dirty="0">
                <a:solidFill>
                  <a:schemeClr val="tx1">
                    <a:lumMod val="75000"/>
                    <a:lumOff val="25000"/>
                  </a:schemeClr>
                </a:solidFill>
              </a:rPr>
              <a:t>E</a:t>
            </a:r>
            <a:r>
              <a:rPr lang="en-IL" sz="800" dirty="0">
                <a:solidFill>
                  <a:schemeClr val="tx1">
                    <a:lumMod val="75000"/>
                    <a:lumOff val="25000"/>
                  </a:schemeClr>
                </a:solidFill>
              </a:rPr>
              <a:t>nter text</a:t>
            </a:r>
          </a:p>
        </p:txBody>
      </p:sp>
      <p:sp>
        <p:nvSpPr>
          <p:cNvPr id="34" name="TextBox 33">
            <a:extLst>
              <a:ext uri="{FF2B5EF4-FFF2-40B4-BE49-F238E27FC236}">
                <a16:creationId xmlns:a16="http://schemas.microsoft.com/office/drawing/2014/main" id="{48C3AB73-C7A7-D746-8918-29A326DDC37F}"/>
              </a:ext>
            </a:extLst>
          </p:cNvPr>
          <p:cNvSpPr txBox="1"/>
          <p:nvPr/>
        </p:nvSpPr>
        <p:spPr>
          <a:xfrm>
            <a:off x="2766857" y="4978544"/>
            <a:ext cx="820747" cy="215444"/>
          </a:xfrm>
          <a:prstGeom prst="rect">
            <a:avLst/>
          </a:prstGeom>
          <a:noFill/>
        </p:spPr>
        <p:txBody>
          <a:bodyPr wrap="square" rtlCol="0">
            <a:spAutoFit/>
          </a:bodyPr>
          <a:lstStyle/>
          <a:p>
            <a:r>
              <a:rPr lang="en-US" sz="800" dirty="0">
                <a:solidFill>
                  <a:schemeClr val="tx1">
                    <a:lumMod val="75000"/>
                    <a:lumOff val="25000"/>
                  </a:schemeClr>
                </a:solidFill>
              </a:rPr>
              <a:t>E</a:t>
            </a:r>
            <a:r>
              <a:rPr lang="en-IL" sz="800" dirty="0">
                <a:solidFill>
                  <a:schemeClr val="tx1">
                    <a:lumMod val="75000"/>
                    <a:lumOff val="25000"/>
                  </a:schemeClr>
                </a:solidFill>
              </a:rPr>
              <a:t>nter text</a:t>
            </a:r>
          </a:p>
        </p:txBody>
      </p:sp>
      <p:sp>
        <p:nvSpPr>
          <p:cNvPr id="35" name="TextBox 34">
            <a:extLst>
              <a:ext uri="{FF2B5EF4-FFF2-40B4-BE49-F238E27FC236}">
                <a16:creationId xmlns:a16="http://schemas.microsoft.com/office/drawing/2014/main" id="{6EF2B415-7A77-3549-A726-F99ABE58DFAD}"/>
              </a:ext>
            </a:extLst>
          </p:cNvPr>
          <p:cNvSpPr txBox="1"/>
          <p:nvPr/>
        </p:nvSpPr>
        <p:spPr>
          <a:xfrm>
            <a:off x="3989232" y="4994358"/>
            <a:ext cx="820747" cy="215444"/>
          </a:xfrm>
          <a:prstGeom prst="rect">
            <a:avLst/>
          </a:prstGeom>
          <a:noFill/>
        </p:spPr>
        <p:txBody>
          <a:bodyPr wrap="square" rtlCol="0">
            <a:spAutoFit/>
          </a:bodyPr>
          <a:lstStyle/>
          <a:p>
            <a:r>
              <a:rPr lang="en-US" sz="800" dirty="0">
                <a:solidFill>
                  <a:schemeClr val="tx1">
                    <a:lumMod val="75000"/>
                    <a:lumOff val="25000"/>
                  </a:schemeClr>
                </a:solidFill>
              </a:rPr>
              <a:t>E</a:t>
            </a:r>
            <a:r>
              <a:rPr lang="en-IL" sz="800" dirty="0">
                <a:solidFill>
                  <a:schemeClr val="tx1">
                    <a:lumMod val="75000"/>
                    <a:lumOff val="25000"/>
                  </a:schemeClr>
                </a:solidFill>
              </a:rPr>
              <a:t>nter text</a:t>
            </a:r>
          </a:p>
        </p:txBody>
      </p:sp>
      <p:sp>
        <p:nvSpPr>
          <p:cNvPr id="36" name="TextBox 35">
            <a:extLst>
              <a:ext uri="{FF2B5EF4-FFF2-40B4-BE49-F238E27FC236}">
                <a16:creationId xmlns:a16="http://schemas.microsoft.com/office/drawing/2014/main" id="{9DC8EB36-8601-E74D-83F5-A3479C5C5BE1}"/>
              </a:ext>
            </a:extLst>
          </p:cNvPr>
          <p:cNvSpPr txBox="1"/>
          <p:nvPr/>
        </p:nvSpPr>
        <p:spPr>
          <a:xfrm>
            <a:off x="5211607" y="5010172"/>
            <a:ext cx="820747" cy="215444"/>
          </a:xfrm>
          <a:prstGeom prst="rect">
            <a:avLst/>
          </a:prstGeom>
          <a:noFill/>
        </p:spPr>
        <p:txBody>
          <a:bodyPr wrap="square" rtlCol="0">
            <a:spAutoFit/>
          </a:bodyPr>
          <a:lstStyle/>
          <a:p>
            <a:r>
              <a:rPr lang="en-US" sz="800" dirty="0">
                <a:solidFill>
                  <a:schemeClr val="tx1">
                    <a:lumMod val="75000"/>
                    <a:lumOff val="25000"/>
                  </a:schemeClr>
                </a:solidFill>
              </a:rPr>
              <a:t>E</a:t>
            </a:r>
            <a:r>
              <a:rPr lang="en-IL" sz="800" dirty="0">
                <a:solidFill>
                  <a:schemeClr val="tx1">
                    <a:lumMod val="75000"/>
                    <a:lumOff val="25000"/>
                  </a:schemeClr>
                </a:solidFill>
              </a:rPr>
              <a:t>nter text</a:t>
            </a:r>
          </a:p>
        </p:txBody>
      </p:sp>
      <p:sp>
        <p:nvSpPr>
          <p:cNvPr id="9" name="Freeform 8">
            <a:extLst>
              <a:ext uri="{FF2B5EF4-FFF2-40B4-BE49-F238E27FC236}">
                <a16:creationId xmlns:a16="http://schemas.microsoft.com/office/drawing/2014/main" id="{B904D4F1-C99D-4B4A-B710-145A94D8383C}"/>
              </a:ext>
            </a:extLst>
          </p:cNvPr>
          <p:cNvSpPr/>
          <p:nvPr/>
        </p:nvSpPr>
        <p:spPr>
          <a:xfrm>
            <a:off x="5089525" y="2028825"/>
            <a:ext cx="923832" cy="3028950"/>
          </a:xfrm>
          <a:custGeom>
            <a:avLst/>
            <a:gdLst>
              <a:gd name="connsiteX0" fmla="*/ 0 w 923832"/>
              <a:gd name="connsiteY0" fmla="*/ 0 h 3028950"/>
              <a:gd name="connsiteX1" fmla="*/ 657225 w 923832"/>
              <a:gd name="connsiteY1" fmla="*/ 244475 h 3028950"/>
              <a:gd name="connsiteX2" fmla="*/ 920750 w 923832"/>
              <a:gd name="connsiteY2" fmla="*/ 1181100 h 3028950"/>
              <a:gd name="connsiteX3" fmla="*/ 504825 w 923832"/>
              <a:gd name="connsiteY3" fmla="*/ 3028950 h 3028950"/>
            </a:gdLst>
            <a:ahLst/>
            <a:cxnLst>
              <a:cxn ang="0">
                <a:pos x="connsiteX0" y="connsiteY0"/>
              </a:cxn>
              <a:cxn ang="0">
                <a:pos x="connsiteX1" y="connsiteY1"/>
              </a:cxn>
              <a:cxn ang="0">
                <a:pos x="connsiteX2" y="connsiteY2"/>
              </a:cxn>
              <a:cxn ang="0">
                <a:pos x="connsiteX3" y="connsiteY3"/>
              </a:cxn>
            </a:cxnLst>
            <a:rect l="l" t="t" r="r" b="b"/>
            <a:pathLst>
              <a:path w="923832" h="3028950">
                <a:moveTo>
                  <a:pt x="0" y="0"/>
                </a:moveTo>
                <a:cubicBezTo>
                  <a:pt x="251883" y="23812"/>
                  <a:pt x="503767" y="47625"/>
                  <a:pt x="657225" y="244475"/>
                </a:cubicBezTo>
                <a:cubicBezTo>
                  <a:pt x="810683" y="441325"/>
                  <a:pt x="946150" y="717021"/>
                  <a:pt x="920750" y="1181100"/>
                </a:cubicBezTo>
                <a:cubicBezTo>
                  <a:pt x="895350" y="1645179"/>
                  <a:pt x="700087" y="2337064"/>
                  <a:pt x="504825" y="302895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7" name="Freeform 36">
            <a:extLst>
              <a:ext uri="{FF2B5EF4-FFF2-40B4-BE49-F238E27FC236}">
                <a16:creationId xmlns:a16="http://schemas.microsoft.com/office/drawing/2014/main" id="{8AE3F840-FA06-6E41-8AD9-F03CFF92B2C5}"/>
              </a:ext>
            </a:extLst>
          </p:cNvPr>
          <p:cNvSpPr/>
          <p:nvPr/>
        </p:nvSpPr>
        <p:spPr>
          <a:xfrm>
            <a:off x="5089525" y="2028825"/>
            <a:ext cx="923832" cy="3028950"/>
          </a:xfrm>
          <a:custGeom>
            <a:avLst/>
            <a:gdLst>
              <a:gd name="connsiteX0" fmla="*/ 0 w 923832"/>
              <a:gd name="connsiteY0" fmla="*/ 0 h 3028950"/>
              <a:gd name="connsiteX1" fmla="*/ 657225 w 923832"/>
              <a:gd name="connsiteY1" fmla="*/ 244475 h 3028950"/>
              <a:gd name="connsiteX2" fmla="*/ 920750 w 923832"/>
              <a:gd name="connsiteY2" fmla="*/ 1181100 h 3028950"/>
              <a:gd name="connsiteX3" fmla="*/ 504825 w 923832"/>
              <a:gd name="connsiteY3" fmla="*/ 3028950 h 3028950"/>
            </a:gdLst>
            <a:ahLst/>
            <a:cxnLst>
              <a:cxn ang="0">
                <a:pos x="connsiteX0" y="connsiteY0"/>
              </a:cxn>
              <a:cxn ang="0">
                <a:pos x="connsiteX1" y="connsiteY1"/>
              </a:cxn>
              <a:cxn ang="0">
                <a:pos x="connsiteX2" y="connsiteY2"/>
              </a:cxn>
              <a:cxn ang="0">
                <a:pos x="connsiteX3" y="connsiteY3"/>
              </a:cxn>
            </a:cxnLst>
            <a:rect l="l" t="t" r="r" b="b"/>
            <a:pathLst>
              <a:path w="923832" h="3028950">
                <a:moveTo>
                  <a:pt x="0" y="0"/>
                </a:moveTo>
                <a:cubicBezTo>
                  <a:pt x="251883" y="23812"/>
                  <a:pt x="503767" y="47625"/>
                  <a:pt x="657225" y="244475"/>
                </a:cubicBezTo>
                <a:cubicBezTo>
                  <a:pt x="810683" y="441325"/>
                  <a:pt x="946150" y="717021"/>
                  <a:pt x="920750" y="1181100"/>
                </a:cubicBezTo>
                <a:cubicBezTo>
                  <a:pt x="895350" y="1645179"/>
                  <a:pt x="700087" y="2337064"/>
                  <a:pt x="504825" y="302895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Freeform 13">
            <a:extLst>
              <a:ext uri="{FF2B5EF4-FFF2-40B4-BE49-F238E27FC236}">
                <a16:creationId xmlns:a16="http://schemas.microsoft.com/office/drawing/2014/main" id="{9E505AF1-815F-054B-8BB9-08E02BE31782}"/>
              </a:ext>
            </a:extLst>
          </p:cNvPr>
          <p:cNvSpPr/>
          <p:nvPr/>
        </p:nvSpPr>
        <p:spPr>
          <a:xfrm>
            <a:off x="4606925" y="2082800"/>
            <a:ext cx="1245425" cy="2908300"/>
          </a:xfrm>
          <a:custGeom>
            <a:avLst/>
            <a:gdLst>
              <a:gd name="connsiteX0" fmla="*/ 488950 w 1245425"/>
              <a:gd name="connsiteY0" fmla="*/ 0 h 2908300"/>
              <a:gd name="connsiteX1" fmla="*/ 1235075 w 1245425"/>
              <a:gd name="connsiteY1" fmla="*/ 790575 h 2908300"/>
              <a:gd name="connsiteX2" fmla="*/ 0 w 1245425"/>
              <a:gd name="connsiteY2" fmla="*/ 2908300 h 2908300"/>
            </a:gdLst>
            <a:ahLst/>
            <a:cxnLst>
              <a:cxn ang="0">
                <a:pos x="connsiteX0" y="connsiteY0"/>
              </a:cxn>
              <a:cxn ang="0">
                <a:pos x="connsiteX1" y="connsiteY1"/>
              </a:cxn>
              <a:cxn ang="0">
                <a:pos x="connsiteX2" y="connsiteY2"/>
              </a:cxn>
            </a:cxnLst>
            <a:rect l="l" t="t" r="r" b="b"/>
            <a:pathLst>
              <a:path w="1245425" h="2908300">
                <a:moveTo>
                  <a:pt x="488950" y="0"/>
                </a:moveTo>
                <a:cubicBezTo>
                  <a:pt x="902758" y="152929"/>
                  <a:pt x="1316567" y="305858"/>
                  <a:pt x="1235075" y="790575"/>
                </a:cubicBezTo>
                <a:cubicBezTo>
                  <a:pt x="1153583" y="1275292"/>
                  <a:pt x="576791" y="2091796"/>
                  <a:pt x="0" y="2908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63565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F9C8-6AAA-BF44-9729-3F21600B185C}"/>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Async (Thunk)</a:t>
            </a:r>
            <a:endParaRPr lang="en-IL" dirty="0"/>
          </a:p>
        </p:txBody>
      </p:sp>
      <p:sp>
        <p:nvSpPr>
          <p:cNvPr id="4" name="Can 3">
            <a:extLst>
              <a:ext uri="{FF2B5EF4-FFF2-40B4-BE49-F238E27FC236}">
                <a16:creationId xmlns:a16="http://schemas.microsoft.com/office/drawing/2014/main" id="{2D2EB3D3-DC4B-BF4A-85AA-BFBEBB2A36F7}"/>
              </a:ext>
            </a:extLst>
          </p:cNvPr>
          <p:cNvSpPr/>
          <p:nvPr/>
        </p:nvSpPr>
        <p:spPr>
          <a:xfrm>
            <a:off x="9078686" y="2018804"/>
            <a:ext cx="813460" cy="7718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store</a:t>
            </a:r>
          </a:p>
        </p:txBody>
      </p:sp>
      <p:sp>
        <p:nvSpPr>
          <p:cNvPr id="6" name="Double Brace 5">
            <a:extLst>
              <a:ext uri="{FF2B5EF4-FFF2-40B4-BE49-F238E27FC236}">
                <a16:creationId xmlns:a16="http://schemas.microsoft.com/office/drawing/2014/main" id="{17B1224E-808F-A34B-858A-AAA9B892D1B2}"/>
              </a:ext>
            </a:extLst>
          </p:cNvPr>
          <p:cNvSpPr/>
          <p:nvPr/>
        </p:nvSpPr>
        <p:spPr>
          <a:xfrm>
            <a:off x="6220691" y="1000798"/>
            <a:ext cx="1450161" cy="658431"/>
          </a:xfrm>
          <a:prstGeom prst="brace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a:solidFill>
                  <a:schemeClr val="bg1"/>
                </a:solidFill>
              </a:rPr>
              <a:t>Reducer:</a:t>
            </a:r>
          </a:p>
          <a:p>
            <a:pPr algn="ctr"/>
            <a:r>
              <a:rPr lang="en-US" sz="1200" dirty="0">
                <a:solidFill>
                  <a:schemeClr val="bg1"/>
                </a:solidFill>
              </a:rPr>
              <a:t>P</a:t>
            </a:r>
            <a:r>
              <a:rPr lang="en-IL" sz="1200" dirty="0">
                <a:solidFill>
                  <a:schemeClr val="bg1"/>
                </a:solidFill>
              </a:rPr>
              <a:t>redictable way</a:t>
            </a:r>
          </a:p>
        </p:txBody>
      </p:sp>
      <p:sp>
        <p:nvSpPr>
          <p:cNvPr id="8" name="Notched Right Arrow 7">
            <a:extLst>
              <a:ext uri="{FF2B5EF4-FFF2-40B4-BE49-F238E27FC236}">
                <a16:creationId xmlns:a16="http://schemas.microsoft.com/office/drawing/2014/main" id="{4BEE91B4-85E7-6746-9356-B707CBE3613B}"/>
              </a:ext>
            </a:extLst>
          </p:cNvPr>
          <p:cNvSpPr/>
          <p:nvPr/>
        </p:nvSpPr>
        <p:spPr>
          <a:xfrm rot="2894170">
            <a:off x="9595831" y="2960867"/>
            <a:ext cx="1749993" cy="80413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t>
            </a:r>
            <a:r>
              <a:rPr lang="en-IL" sz="1200" dirty="0"/>
              <a:t>ubscribe to selector</a:t>
            </a:r>
          </a:p>
        </p:txBody>
      </p:sp>
      <p:sp>
        <p:nvSpPr>
          <p:cNvPr id="9" name="Rounded Rectangle 8">
            <a:extLst>
              <a:ext uri="{FF2B5EF4-FFF2-40B4-BE49-F238E27FC236}">
                <a16:creationId xmlns:a16="http://schemas.microsoft.com/office/drawing/2014/main" id="{726B7285-7847-D04B-956D-63A88C4C88AB}"/>
              </a:ext>
            </a:extLst>
          </p:cNvPr>
          <p:cNvSpPr/>
          <p:nvPr/>
        </p:nvSpPr>
        <p:spPr>
          <a:xfrm>
            <a:off x="10276114" y="4259645"/>
            <a:ext cx="1466603" cy="546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IL" dirty="0"/>
              <a:t>ocal state</a:t>
            </a:r>
          </a:p>
        </p:txBody>
      </p:sp>
      <p:sp>
        <p:nvSpPr>
          <p:cNvPr id="12" name="Rectangle 11">
            <a:extLst>
              <a:ext uri="{FF2B5EF4-FFF2-40B4-BE49-F238E27FC236}">
                <a16:creationId xmlns:a16="http://schemas.microsoft.com/office/drawing/2014/main" id="{EEFA24EF-EA6B-E245-91B4-B54F01D09314}"/>
              </a:ext>
            </a:extLst>
          </p:cNvPr>
          <p:cNvSpPr/>
          <p:nvPr/>
        </p:nvSpPr>
        <p:spPr>
          <a:xfrm>
            <a:off x="9504161" y="3803840"/>
            <a:ext cx="3135085" cy="2119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7414EB6D-6C0D-4F41-A547-017D751A154F}"/>
              </a:ext>
            </a:extLst>
          </p:cNvPr>
          <p:cNvSpPr txBox="1"/>
          <p:nvPr/>
        </p:nvSpPr>
        <p:spPr>
          <a:xfrm>
            <a:off x="11263088" y="3334180"/>
            <a:ext cx="1466603" cy="369332"/>
          </a:xfrm>
          <a:prstGeom prst="rect">
            <a:avLst/>
          </a:prstGeom>
          <a:noFill/>
        </p:spPr>
        <p:txBody>
          <a:bodyPr wrap="square" rtlCol="0">
            <a:spAutoFit/>
          </a:bodyPr>
          <a:lstStyle/>
          <a:p>
            <a:r>
              <a:rPr lang="en-IL" dirty="0">
                <a:solidFill>
                  <a:schemeClr val="bg1"/>
                </a:solidFill>
              </a:rPr>
              <a:t>component</a:t>
            </a:r>
          </a:p>
        </p:txBody>
      </p:sp>
      <p:sp>
        <p:nvSpPr>
          <p:cNvPr id="3" name="Rounded Rectangle 2">
            <a:extLst>
              <a:ext uri="{FF2B5EF4-FFF2-40B4-BE49-F238E27FC236}">
                <a16:creationId xmlns:a16="http://schemas.microsoft.com/office/drawing/2014/main" id="{4CB3A449-2426-0B4F-8D8F-D719BD276EBA}"/>
              </a:ext>
            </a:extLst>
          </p:cNvPr>
          <p:cNvSpPr/>
          <p:nvPr/>
        </p:nvSpPr>
        <p:spPr>
          <a:xfrm>
            <a:off x="4892200" y="933784"/>
            <a:ext cx="1196440" cy="725445"/>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b="1" dirty="0">
                <a:solidFill>
                  <a:srgbClr val="00B050"/>
                </a:solidFill>
              </a:rPr>
              <a:t>Promise</a:t>
            </a:r>
          </a:p>
        </p:txBody>
      </p:sp>
      <p:pic>
        <p:nvPicPr>
          <p:cNvPr id="17" name="Picture 16" descr="Text&#10;&#10;Description automatically generated">
            <a:extLst>
              <a:ext uri="{FF2B5EF4-FFF2-40B4-BE49-F238E27FC236}">
                <a16:creationId xmlns:a16="http://schemas.microsoft.com/office/drawing/2014/main" id="{E2406F51-3293-1041-B9CB-68C09D98DFC4}"/>
              </a:ext>
            </a:extLst>
          </p:cNvPr>
          <p:cNvPicPr>
            <a:picLocks noChangeAspect="1"/>
          </p:cNvPicPr>
          <p:nvPr/>
        </p:nvPicPr>
        <p:blipFill>
          <a:blip r:embed="rId2"/>
          <a:stretch>
            <a:fillRect/>
          </a:stretch>
        </p:blipFill>
        <p:spPr>
          <a:xfrm>
            <a:off x="4892201" y="1759775"/>
            <a:ext cx="3797300" cy="1485900"/>
          </a:xfrm>
          <a:prstGeom prst="rect">
            <a:avLst/>
          </a:prstGeom>
        </p:spPr>
      </p:pic>
      <p:pic>
        <p:nvPicPr>
          <p:cNvPr id="19" name="Picture 18" descr="Text&#10;&#10;Description automatically generated">
            <a:extLst>
              <a:ext uri="{FF2B5EF4-FFF2-40B4-BE49-F238E27FC236}">
                <a16:creationId xmlns:a16="http://schemas.microsoft.com/office/drawing/2014/main" id="{5AC234B1-EFDF-6B45-9124-57A4D523196C}"/>
              </a:ext>
            </a:extLst>
          </p:cNvPr>
          <p:cNvPicPr>
            <a:picLocks noChangeAspect="1"/>
          </p:cNvPicPr>
          <p:nvPr/>
        </p:nvPicPr>
        <p:blipFill>
          <a:blip r:embed="rId3"/>
          <a:stretch>
            <a:fillRect/>
          </a:stretch>
        </p:blipFill>
        <p:spPr>
          <a:xfrm>
            <a:off x="4077004" y="3429000"/>
            <a:ext cx="5361627" cy="3331795"/>
          </a:xfrm>
          <a:prstGeom prst="rect">
            <a:avLst/>
          </a:prstGeom>
        </p:spPr>
      </p:pic>
      <p:sp>
        <p:nvSpPr>
          <p:cNvPr id="20" name="Rounded Rectangle 19">
            <a:extLst>
              <a:ext uri="{FF2B5EF4-FFF2-40B4-BE49-F238E27FC236}">
                <a16:creationId xmlns:a16="http://schemas.microsoft.com/office/drawing/2014/main" id="{DC1D741F-C662-2341-A967-276FBC46DB5C}"/>
              </a:ext>
            </a:extLst>
          </p:cNvPr>
          <p:cNvSpPr/>
          <p:nvPr/>
        </p:nvSpPr>
        <p:spPr>
          <a:xfrm>
            <a:off x="4292931" y="5195455"/>
            <a:ext cx="3426030" cy="605013"/>
          </a:xfrm>
          <a:custGeom>
            <a:avLst/>
            <a:gdLst>
              <a:gd name="connsiteX0" fmla="*/ 0 w 3426030"/>
              <a:gd name="connsiteY0" fmla="*/ 100838 h 605013"/>
              <a:gd name="connsiteX1" fmla="*/ 100838 w 3426030"/>
              <a:gd name="connsiteY1" fmla="*/ 0 h 605013"/>
              <a:gd name="connsiteX2" fmla="*/ 702717 w 3426030"/>
              <a:gd name="connsiteY2" fmla="*/ 0 h 605013"/>
              <a:gd name="connsiteX3" fmla="*/ 1207866 w 3426030"/>
              <a:gd name="connsiteY3" fmla="*/ 0 h 605013"/>
              <a:gd name="connsiteX4" fmla="*/ 1680771 w 3426030"/>
              <a:gd name="connsiteY4" fmla="*/ 0 h 605013"/>
              <a:gd name="connsiteX5" fmla="*/ 2250407 w 3426030"/>
              <a:gd name="connsiteY5" fmla="*/ 0 h 605013"/>
              <a:gd name="connsiteX6" fmla="*/ 2755556 w 3426030"/>
              <a:gd name="connsiteY6" fmla="*/ 0 h 605013"/>
              <a:gd name="connsiteX7" fmla="*/ 3325192 w 3426030"/>
              <a:gd name="connsiteY7" fmla="*/ 0 h 605013"/>
              <a:gd name="connsiteX8" fmla="*/ 3426030 w 3426030"/>
              <a:gd name="connsiteY8" fmla="*/ 100838 h 605013"/>
              <a:gd name="connsiteX9" fmla="*/ 3426030 w 3426030"/>
              <a:gd name="connsiteY9" fmla="*/ 504175 h 605013"/>
              <a:gd name="connsiteX10" fmla="*/ 3325192 w 3426030"/>
              <a:gd name="connsiteY10" fmla="*/ 605013 h 605013"/>
              <a:gd name="connsiteX11" fmla="*/ 2755556 w 3426030"/>
              <a:gd name="connsiteY11" fmla="*/ 605013 h 605013"/>
              <a:gd name="connsiteX12" fmla="*/ 2153677 w 3426030"/>
              <a:gd name="connsiteY12" fmla="*/ 605013 h 605013"/>
              <a:gd name="connsiteX13" fmla="*/ 1551797 w 3426030"/>
              <a:gd name="connsiteY13" fmla="*/ 605013 h 605013"/>
              <a:gd name="connsiteX14" fmla="*/ 1078892 w 3426030"/>
              <a:gd name="connsiteY14" fmla="*/ 605013 h 605013"/>
              <a:gd name="connsiteX15" fmla="*/ 100838 w 3426030"/>
              <a:gd name="connsiteY15" fmla="*/ 605013 h 605013"/>
              <a:gd name="connsiteX16" fmla="*/ 0 w 3426030"/>
              <a:gd name="connsiteY16" fmla="*/ 504175 h 605013"/>
              <a:gd name="connsiteX17" fmla="*/ 0 w 3426030"/>
              <a:gd name="connsiteY17" fmla="*/ 100838 h 6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6030" h="605013" extrusionOk="0">
                <a:moveTo>
                  <a:pt x="0" y="100838"/>
                </a:moveTo>
                <a:cubicBezTo>
                  <a:pt x="-13649" y="36728"/>
                  <a:pt x="41540" y="1354"/>
                  <a:pt x="100838" y="0"/>
                </a:cubicBezTo>
                <a:cubicBezTo>
                  <a:pt x="228321" y="-25280"/>
                  <a:pt x="458545" y="65058"/>
                  <a:pt x="702717" y="0"/>
                </a:cubicBezTo>
                <a:cubicBezTo>
                  <a:pt x="946889" y="-65058"/>
                  <a:pt x="988941" y="45476"/>
                  <a:pt x="1207866" y="0"/>
                </a:cubicBezTo>
                <a:cubicBezTo>
                  <a:pt x="1426791" y="-45476"/>
                  <a:pt x="1493694" y="24045"/>
                  <a:pt x="1680771" y="0"/>
                </a:cubicBezTo>
                <a:cubicBezTo>
                  <a:pt x="1867848" y="-24045"/>
                  <a:pt x="1992548" y="48382"/>
                  <a:pt x="2250407" y="0"/>
                </a:cubicBezTo>
                <a:cubicBezTo>
                  <a:pt x="2508266" y="-48382"/>
                  <a:pt x="2649886" y="15528"/>
                  <a:pt x="2755556" y="0"/>
                </a:cubicBezTo>
                <a:cubicBezTo>
                  <a:pt x="2861226" y="-15528"/>
                  <a:pt x="3156273" y="9379"/>
                  <a:pt x="3325192" y="0"/>
                </a:cubicBezTo>
                <a:cubicBezTo>
                  <a:pt x="3380297" y="-5591"/>
                  <a:pt x="3424917" y="46694"/>
                  <a:pt x="3426030" y="100838"/>
                </a:cubicBezTo>
                <a:cubicBezTo>
                  <a:pt x="3464918" y="216191"/>
                  <a:pt x="3414848" y="312913"/>
                  <a:pt x="3426030" y="504175"/>
                </a:cubicBezTo>
                <a:cubicBezTo>
                  <a:pt x="3420852" y="559570"/>
                  <a:pt x="3381930" y="602143"/>
                  <a:pt x="3325192" y="605013"/>
                </a:cubicBezTo>
                <a:cubicBezTo>
                  <a:pt x="3202518" y="624100"/>
                  <a:pt x="2934289" y="588094"/>
                  <a:pt x="2755556" y="605013"/>
                </a:cubicBezTo>
                <a:cubicBezTo>
                  <a:pt x="2576823" y="621932"/>
                  <a:pt x="2329526" y="601097"/>
                  <a:pt x="2153677" y="605013"/>
                </a:cubicBezTo>
                <a:cubicBezTo>
                  <a:pt x="1977828" y="608929"/>
                  <a:pt x="1687358" y="575783"/>
                  <a:pt x="1551797" y="605013"/>
                </a:cubicBezTo>
                <a:cubicBezTo>
                  <a:pt x="1416236" y="634243"/>
                  <a:pt x="1197880" y="575329"/>
                  <a:pt x="1078892" y="605013"/>
                </a:cubicBezTo>
                <a:cubicBezTo>
                  <a:pt x="959905" y="634697"/>
                  <a:pt x="568689" y="591582"/>
                  <a:pt x="100838" y="605013"/>
                </a:cubicBezTo>
                <a:cubicBezTo>
                  <a:pt x="43828" y="602324"/>
                  <a:pt x="671" y="550784"/>
                  <a:pt x="0" y="504175"/>
                </a:cubicBezTo>
                <a:cubicBezTo>
                  <a:pt x="-34884" y="388884"/>
                  <a:pt x="18582" y="192685"/>
                  <a:pt x="0" y="100838"/>
                </a:cubicBezTo>
                <a:close/>
              </a:path>
            </a:pathLst>
          </a:custGeom>
          <a:noFill/>
          <a:ln w="9525">
            <a:solidFill>
              <a:schemeClr val="accent3"/>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b="1" dirty="0">
              <a:solidFill>
                <a:srgbClr val="00B050"/>
              </a:solidFill>
            </a:endParaRPr>
          </a:p>
        </p:txBody>
      </p:sp>
      <p:sp>
        <p:nvSpPr>
          <p:cNvPr id="21" name="Rounded Rectangle 20">
            <a:extLst>
              <a:ext uri="{FF2B5EF4-FFF2-40B4-BE49-F238E27FC236}">
                <a16:creationId xmlns:a16="http://schemas.microsoft.com/office/drawing/2014/main" id="{2D5929F9-243A-D34D-9DF2-1A0EC18076A0}"/>
              </a:ext>
            </a:extLst>
          </p:cNvPr>
          <p:cNvSpPr/>
          <p:nvPr/>
        </p:nvSpPr>
        <p:spPr>
          <a:xfrm>
            <a:off x="4892200" y="1759775"/>
            <a:ext cx="3717409" cy="1410937"/>
          </a:xfrm>
          <a:custGeom>
            <a:avLst/>
            <a:gdLst>
              <a:gd name="connsiteX0" fmla="*/ 0 w 3717409"/>
              <a:gd name="connsiteY0" fmla="*/ 235161 h 1410937"/>
              <a:gd name="connsiteX1" fmla="*/ 235161 w 3717409"/>
              <a:gd name="connsiteY1" fmla="*/ 0 h 1410937"/>
              <a:gd name="connsiteX2" fmla="*/ 841284 w 3717409"/>
              <a:gd name="connsiteY2" fmla="*/ 0 h 1410937"/>
              <a:gd name="connsiteX3" fmla="*/ 1349994 w 3717409"/>
              <a:gd name="connsiteY3" fmla="*/ 0 h 1410937"/>
              <a:gd name="connsiteX4" fmla="*/ 1826234 w 3717409"/>
              <a:gd name="connsiteY4" fmla="*/ 0 h 1410937"/>
              <a:gd name="connsiteX5" fmla="*/ 2399886 w 3717409"/>
              <a:gd name="connsiteY5" fmla="*/ 0 h 1410937"/>
              <a:gd name="connsiteX6" fmla="*/ 2908596 w 3717409"/>
              <a:gd name="connsiteY6" fmla="*/ 0 h 1410937"/>
              <a:gd name="connsiteX7" fmla="*/ 3482248 w 3717409"/>
              <a:gd name="connsiteY7" fmla="*/ 0 h 1410937"/>
              <a:gd name="connsiteX8" fmla="*/ 3717409 w 3717409"/>
              <a:gd name="connsiteY8" fmla="*/ 235161 h 1410937"/>
              <a:gd name="connsiteX9" fmla="*/ 3717409 w 3717409"/>
              <a:gd name="connsiteY9" fmla="*/ 686656 h 1410937"/>
              <a:gd name="connsiteX10" fmla="*/ 3717409 w 3717409"/>
              <a:gd name="connsiteY10" fmla="*/ 1175776 h 1410937"/>
              <a:gd name="connsiteX11" fmla="*/ 3482248 w 3717409"/>
              <a:gd name="connsiteY11" fmla="*/ 1410937 h 1410937"/>
              <a:gd name="connsiteX12" fmla="*/ 3038479 w 3717409"/>
              <a:gd name="connsiteY12" fmla="*/ 1410937 h 1410937"/>
              <a:gd name="connsiteX13" fmla="*/ 2432357 w 3717409"/>
              <a:gd name="connsiteY13" fmla="*/ 1410937 h 1410937"/>
              <a:gd name="connsiteX14" fmla="*/ 1956117 w 3717409"/>
              <a:gd name="connsiteY14" fmla="*/ 1410937 h 1410937"/>
              <a:gd name="connsiteX15" fmla="*/ 1414936 w 3717409"/>
              <a:gd name="connsiteY15" fmla="*/ 1410937 h 1410937"/>
              <a:gd name="connsiteX16" fmla="*/ 808813 w 3717409"/>
              <a:gd name="connsiteY16" fmla="*/ 1410937 h 1410937"/>
              <a:gd name="connsiteX17" fmla="*/ 235161 w 3717409"/>
              <a:gd name="connsiteY17" fmla="*/ 1410937 h 1410937"/>
              <a:gd name="connsiteX18" fmla="*/ 0 w 3717409"/>
              <a:gd name="connsiteY18" fmla="*/ 1175776 h 1410937"/>
              <a:gd name="connsiteX19" fmla="*/ 0 w 3717409"/>
              <a:gd name="connsiteY19" fmla="*/ 724281 h 1410937"/>
              <a:gd name="connsiteX20" fmla="*/ 0 w 3717409"/>
              <a:gd name="connsiteY20" fmla="*/ 235161 h 141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7409" h="1410937" extrusionOk="0">
                <a:moveTo>
                  <a:pt x="0" y="235161"/>
                </a:moveTo>
                <a:cubicBezTo>
                  <a:pt x="-23661" y="90691"/>
                  <a:pt x="76367" y="10853"/>
                  <a:pt x="235161" y="0"/>
                </a:cubicBezTo>
                <a:cubicBezTo>
                  <a:pt x="521088" y="-47775"/>
                  <a:pt x="651792" y="51233"/>
                  <a:pt x="841284" y="0"/>
                </a:cubicBezTo>
                <a:cubicBezTo>
                  <a:pt x="1030776" y="-51233"/>
                  <a:pt x="1157630" y="18374"/>
                  <a:pt x="1349994" y="0"/>
                </a:cubicBezTo>
                <a:cubicBezTo>
                  <a:pt x="1542358" y="-18374"/>
                  <a:pt x="1705325" y="45238"/>
                  <a:pt x="1826234" y="0"/>
                </a:cubicBezTo>
                <a:cubicBezTo>
                  <a:pt x="1947143" y="-45238"/>
                  <a:pt x="2214510" y="27304"/>
                  <a:pt x="2399886" y="0"/>
                </a:cubicBezTo>
                <a:cubicBezTo>
                  <a:pt x="2585262" y="-27304"/>
                  <a:pt x="2767684" y="41929"/>
                  <a:pt x="2908596" y="0"/>
                </a:cubicBezTo>
                <a:cubicBezTo>
                  <a:pt x="3049508" y="-41929"/>
                  <a:pt x="3358646" y="42639"/>
                  <a:pt x="3482248" y="0"/>
                </a:cubicBezTo>
                <a:cubicBezTo>
                  <a:pt x="3611239" y="-8441"/>
                  <a:pt x="3714099" y="109886"/>
                  <a:pt x="3717409" y="235161"/>
                </a:cubicBezTo>
                <a:cubicBezTo>
                  <a:pt x="3767409" y="453776"/>
                  <a:pt x="3682430" y="555285"/>
                  <a:pt x="3717409" y="686656"/>
                </a:cubicBezTo>
                <a:cubicBezTo>
                  <a:pt x="3752388" y="818028"/>
                  <a:pt x="3677747" y="971053"/>
                  <a:pt x="3717409" y="1175776"/>
                </a:cubicBezTo>
                <a:cubicBezTo>
                  <a:pt x="3724869" y="1316757"/>
                  <a:pt x="3614154" y="1431960"/>
                  <a:pt x="3482248" y="1410937"/>
                </a:cubicBezTo>
                <a:cubicBezTo>
                  <a:pt x="3367351" y="1462597"/>
                  <a:pt x="3247000" y="1375339"/>
                  <a:pt x="3038479" y="1410937"/>
                </a:cubicBezTo>
                <a:cubicBezTo>
                  <a:pt x="2829958" y="1446535"/>
                  <a:pt x="2559735" y="1394631"/>
                  <a:pt x="2432357" y="1410937"/>
                </a:cubicBezTo>
                <a:cubicBezTo>
                  <a:pt x="2304979" y="1427243"/>
                  <a:pt x="2113845" y="1400371"/>
                  <a:pt x="1956117" y="1410937"/>
                </a:cubicBezTo>
                <a:cubicBezTo>
                  <a:pt x="1798389" y="1421503"/>
                  <a:pt x="1633312" y="1365674"/>
                  <a:pt x="1414936" y="1410937"/>
                </a:cubicBezTo>
                <a:cubicBezTo>
                  <a:pt x="1196560" y="1456200"/>
                  <a:pt x="1108973" y="1372502"/>
                  <a:pt x="808813" y="1410937"/>
                </a:cubicBezTo>
                <a:cubicBezTo>
                  <a:pt x="508653" y="1449372"/>
                  <a:pt x="505445" y="1401015"/>
                  <a:pt x="235161" y="1410937"/>
                </a:cubicBezTo>
                <a:cubicBezTo>
                  <a:pt x="91087" y="1436323"/>
                  <a:pt x="30434" y="1328267"/>
                  <a:pt x="0" y="1175776"/>
                </a:cubicBezTo>
                <a:cubicBezTo>
                  <a:pt x="-17114" y="975170"/>
                  <a:pt x="23959" y="848078"/>
                  <a:pt x="0" y="724281"/>
                </a:cubicBezTo>
                <a:cubicBezTo>
                  <a:pt x="-23959" y="600484"/>
                  <a:pt x="19720" y="413734"/>
                  <a:pt x="0" y="235161"/>
                </a:cubicBezTo>
                <a:close/>
              </a:path>
            </a:pathLst>
          </a:custGeom>
          <a:noFill/>
          <a:ln w="9525">
            <a:solidFill>
              <a:schemeClr val="accent3"/>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b="1" dirty="0">
              <a:solidFill>
                <a:srgbClr val="00B050"/>
              </a:solidFill>
            </a:endParaRPr>
          </a:p>
        </p:txBody>
      </p:sp>
      <p:sp>
        <p:nvSpPr>
          <p:cNvPr id="22" name="Notched Right Arrow 21">
            <a:extLst>
              <a:ext uri="{FF2B5EF4-FFF2-40B4-BE49-F238E27FC236}">
                <a16:creationId xmlns:a16="http://schemas.microsoft.com/office/drawing/2014/main" id="{5F938D9E-E48C-F442-8758-9412A8304746}"/>
              </a:ext>
            </a:extLst>
          </p:cNvPr>
          <p:cNvSpPr/>
          <p:nvPr/>
        </p:nvSpPr>
        <p:spPr>
          <a:xfrm rot="19992798">
            <a:off x="2395233" y="2502430"/>
            <a:ext cx="2305348" cy="66816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sz="1200" dirty="0"/>
              <a:t>action</a:t>
            </a:r>
          </a:p>
        </p:txBody>
      </p:sp>
      <p:sp>
        <p:nvSpPr>
          <p:cNvPr id="23" name="Rounded Rectangle 22">
            <a:extLst>
              <a:ext uri="{FF2B5EF4-FFF2-40B4-BE49-F238E27FC236}">
                <a16:creationId xmlns:a16="http://schemas.microsoft.com/office/drawing/2014/main" id="{F8383628-70B8-5245-A65E-111CB39658A0}"/>
              </a:ext>
            </a:extLst>
          </p:cNvPr>
          <p:cNvSpPr/>
          <p:nvPr/>
        </p:nvSpPr>
        <p:spPr>
          <a:xfrm>
            <a:off x="1234242" y="3586349"/>
            <a:ext cx="1466603" cy="546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dispatch</a:t>
            </a:r>
          </a:p>
        </p:txBody>
      </p:sp>
      <p:sp>
        <p:nvSpPr>
          <p:cNvPr id="24" name="Rectangle 23">
            <a:extLst>
              <a:ext uri="{FF2B5EF4-FFF2-40B4-BE49-F238E27FC236}">
                <a16:creationId xmlns:a16="http://schemas.microsoft.com/office/drawing/2014/main" id="{FCF125ED-17F0-6F48-BE3B-C863BA0B3560}"/>
              </a:ext>
            </a:extLst>
          </p:cNvPr>
          <p:cNvSpPr/>
          <p:nvPr/>
        </p:nvSpPr>
        <p:spPr>
          <a:xfrm>
            <a:off x="537890" y="3334180"/>
            <a:ext cx="3135085" cy="2119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TextBox 24">
            <a:extLst>
              <a:ext uri="{FF2B5EF4-FFF2-40B4-BE49-F238E27FC236}">
                <a16:creationId xmlns:a16="http://schemas.microsoft.com/office/drawing/2014/main" id="{38D9A606-2359-8240-A93F-A7FD6A3D693A}"/>
              </a:ext>
            </a:extLst>
          </p:cNvPr>
          <p:cNvSpPr txBox="1"/>
          <p:nvPr/>
        </p:nvSpPr>
        <p:spPr>
          <a:xfrm>
            <a:off x="371542" y="2845321"/>
            <a:ext cx="1466603" cy="369332"/>
          </a:xfrm>
          <a:prstGeom prst="rect">
            <a:avLst/>
          </a:prstGeom>
          <a:noFill/>
        </p:spPr>
        <p:txBody>
          <a:bodyPr wrap="square" rtlCol="0">
            <a:spAutoFit/>
          </a:bodyPr>
          <a:lstStyle/>
          <a:p>
            <a:r>
              <a:rPr lang="en-IL" dirty="0">
                <a:solidFill>
                  <a:schemeClr val="bg1"/>
                </a:solidFill>
              </a:rPr>
              <a:t>component</a:t>
            </a:r>
          </a:p>
        </p:txBody>
      </p:sp>
    </p:spTree>
    <p:extLst>
      <p:ext uri="{BB962C8B-B14F-4D97-AF65-F5344CB8AC3E}">
        <p14:creationId xmlns:p14="http://schemas.microsoft.com/office/powerpoint/2010/main" val="333365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99B2-F4AB-DF46-88C7-9F7B84C58E83}"/>
              </a:ext>
            </a:extLst>
          </p:cNvPr>
          <p:cNvSpPr>
            <a:spLocks noGrp="1"/>
          </p:cNvSpPr>
          <p:nvPr>
            <p:ph type="title"/>
          </p:nvPr>
        </p:nvSpPr>
        <p:spPr/>
        <p:txBody>
          <a:bodyPr/>
          <a:lstStyle/>
          <a:p>
            <a:r>
              <a:rPr lang="en-US" dirty="0"/>
              <a:t>W</a:t>
            </a:r>
            <a:r>
              <a:rPr lang="en-IL" dirty="0"/>
              <a:t>hat is an app state</a:t>
            </a:r>
          </a:p>
        </p:txBody>
      </p:sp>
      <p:sp>
        <p:nvSpPr>
          <p:cNvPr id="4" name="Rectangle 3">
            <a:extLst>
              <a:ext uri="{FF2B5EF4-FFF2-40B4-BE49-F238E27FC236}">
                <a16:creationId xmlns:a16="http://schemas.microsoft.com/office/drawing/2014/main" id="{BCC27EC5-9659-5B48-9DDB-D876DB7B93CF}"/>
              </a:ext>
            </a:extLst>
          </p:cNvPr>
          <p:cNvSpPr/>
          <p:nvPr/>
        </p:nvSpPr>
        <p:spPr>
          <a:xfrm>
            <a:off x="2185060" y="1995055"/>
            <a:ext cx="4221678" cy="4281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Rectangle 4">
            <a:extLst>
              <a:ext uri="{FF2B5EF4-FFF2-40B4-BE49-F238E27FC236}">
                <a16:creationId xmlns:a16="http://schemas.microsoft.com/office/drawing/2014/main" id="{C23AD089-6954-A84B-A205-6AE0CB6C77F9}"/>
              </a:ext>
            </a:extLst>
          </p:cNvPr>
          <p:cNvSpPr/>
          <p:nvPr/>
        </p:nvSpPr>
        <p:spPr>
          <a:xfrm>
            <a:off x="4571998" y="3429000"/>
            <a:ext cx="1731819" cy="23552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4D65B220-1ECA-CD49-9DD0-12E08DE710E2}"/>
              </a:ext>
            </a:extLst>
          </p:cNvPr>
          <p:cNvSpPr/>
          <p:nvPr/>
        </p:nvSpPr>
        <p:spPr>
          <a:xfrm>
            <a:off x="4767943" y="4714504"/>
            <a:ext cx="1409204" cy="9935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3106DEAB-6A90-0E45-AE66-7659F6AB1297}"/>
              </a:ext>
            </a:extLst>
          </p:cNvPr>
          <p:cNvSpPr/>
          <p:nvPr/>
        </p:nvSpPr>
        <p:spPr>
          <a:xfrm>
            <a:off x="2462149" y="3429000"/>
            <a:ext cx="1731819" cy="2355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8" name="Can 7">
            <a:extLst>
              <a:ext uri="{FF2B5EF4-FFF2-40B4-BE49-F238E27FC236}">
                <a16:creationId xmlns:a16="http://schemas.microsoft.com/office/drawing/2014/main" id="{A1469F85-7FFE-174E-B328-D4C8399207F5}"/>
              </a:ext>
            </a:extLst>
          </p:cNvPr>
          <p:cNvSpPr/>
          <p:nvPr/>
        </p:nvSpPr>
        <p:spPr>
          <a:xfrm>
            <a:off x="3645725" y="2134683"/>
            <a:ext cx="1300348" cy="92627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a:t>
            </a:r>
            <a:r>
              <a:rPr lang="en-IL" dirty="0"/>
              <a:t>pp state</a:t>
            </a:r>
          </a:p>
        </p:txBody>
      </p:sp>
      <p:cxnSp>
        <p:nvCxnSpPr>
          <p:cNvPr id="10" name="Straight Arrow Connector 9">
            <a:extLst>
              <a:ext uri="{FF2B5EF4-FFF2-40B4-BE49-F238E27FC236}">
                <a16:creationId xmlns:a16="http://schemas.microsoft.com/office/drawing/2014/main" id="{1CC20949-DAB1-8A44-8BA5-63B92B2DCD41}"/>
              </a:ext>
            </a:extLst>
          </p:cNvPr>
          <p:cNvCxnSpPr>
            <a:cxnSpLocks/>
          </p:cNvCxnSpPr>
          <p:nvPr/>
        </p:nvCxnSpPr>
        <p:spPr>
          <a:xfrm flipH="1">
            <a:off x="3200400" y="2661495"/>
            <a:ext cx="926276" cy="123361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A45DB702-15A1-C844-BD71-2B358099AB17}"/>
              </a:ext>
            </a:extLst>
          </p:cNvPr>
          <p:cNvCxnSpPr>
            <a:cxnSpLocks/>
          </p:cNvCxnSpPr>
          <p:nvPr/>
        </p:nvCxnSpPr>
        <p:spPr>
          <a:xfrm>
            <a:off x="4564085" y="2750004"/>
            <a:ext cx="957941" cy="125757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E6B21F69-0FBF-4445-95FF-A1DA8D490010}"/>
              </a:ext>
            </a:extLst>
          </p:cNvPr>
          <p:cNvCxnSpPr>
            <a:cxnSpLocks/>
          </p:cNvCxnSpPr>
          <p:nvPr/>
        </p:nvCxnSpPr>
        <p:spPr>
          <a:xfrm flipH="1">
            <a:off x="5437907" y="4222668"/>
            <a:ext cx="149433" cy="7887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5CFCFDE3-5269-1544-A546-27CD696B4BAA}"/>
              </a:ext>
            </a:extLst>
          </p:cNvPr>
          <p:cNvSpPr/>
          <p:nvPr/>
        </p:nvSpPr>
        <p:spPr>
          <a:xfrm>
            <a:off x="5076701" y="5286500"/>
            <a:ext cx="1021277" cy="3572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ACC0D819-DA1C-2E44-AA4E-DCE4ADBE8B13}"/>
              </a:ext>
            </a:extLst>
          </p:cNvPr>
          <p:cNvCxnSpPr>
            <a:cxnSpLocks/>
          </p:cNvCxnSpPr>
          <p:nvPr/>
        </p:nvCxnSpPr>
        <p:spPr>
          <a:xfrm>
            <a:off x="5472545" y="5130883"/>
            <a:ext cx="0" cy="33424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246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99B2-F4AB-DF46-88C7-9F7B84C58E83}"/>
              </a:ext>
            </a:extLst>
          </p:cNvPr>
          <p:cNvSpPr>
            <a:spLocks noGrp="1"/>
          </p:cNvSpPr>
          <p:nvPr>
            <p:ph type="title"/>
          </p:nvPr>
        </p:nvSpPr>
        <p:spPr/>
        <p:txBody>
          <a:bodyPr/>
          <a:lstStyle/>
          <a:p>
            <a:r>
              <a:rPr lang="en-US" dirty="0"/>
              <a:t>W</a:t>
            </a:r>
            <a:r>
              <a:rPr lang="en-IL" dirty="0"/>
              <a:t>hat is an app state (context)</a:t>
            </a:r>
          </a:p>
        </p:txBody>
      </p:sp>
      <p:sp>
        <p:nvSpPr>
          <p:cNvPr id="4" name="Rectangle 3">
            <a:extLst>
              <a:ext uri="{FF2B5EF4-FFF2-40B4-BE49-F238E27FC236}">
                <a16:creationId xmlns:a16="http://schemas.microsoft.com/office/drawing/2014/main" id="{BCC27EC5-9659-5B48-9DDB-D876DB7B93CF}"/>
              </a:ext>
            </a:extLst>
          </p:cNvPr>
          <p:cNvSpPr/>
          <p:nvPr/>
        </p:nvSpPr>
        <p:spPr>
          <a:xfrm>
            <a:off x="2185060" y="1995055"/>
            <a:ext cx="4221678" cy="4281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Rectangle 4">
            <a:extLst>
              <a:ext uri="{FF2B5EF4-FFF2-40B4-BE49-F238E27FC236}">
                <a16:creationId xmlns:a16="http://schemas.microsoft.com/office/drawing/2014/main" id="{C23AD089-6954-A84B-A205-6AE0CB6C77F9}"/>
              </a:ext>
            </a:extLst>
          </p:cNvPr>
          <p:cNvSpPr/>
          <p:nvPr/>
        </p:nvSpPr>
        <p:spPr>
          <a:xfrm>
            <a:off x="4571998" y="3429000"/>
            <a:ext cx="1731819" cy="23552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4D65B220-1ECA-CD49-9DD0-12E08DE710E2}"/>
              </a:ext>
            </a:extLst>
          </p:cNvPr>
          <p:cNvSpPr/>
          <p:nvPr/>
        </p:nvSpPr>
        <p:spPr>
          <a:xfrm>
            <a:off x="4767943" y="4714504"/>
            <a:ext cx="1409204" cy="9935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3106DEAB-6A90-0E45-AE66-7659F6AB1297}"/>
              </a:ext>
            </a:extLst>
          </p:cNvPr>
          <p:cNvSpPr/>
          <p:nvPr/>
        </p:nvSpPr>
        <p:spPr>
          <a:xfrm>
            <a:off x="2462149" y="3429000"/>
            <a:ext cx="1731819" cy="2355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8" name="Can 7">
            <a:extLst>
              <a:ext uri="{FF2B5EF4-FFF2-40B4-BE49-F238E27FC236}">
                <a16:creationId xmlns:a16="http://schemas.microsoft.com/office/drawing/2014/main" id="{A1469F85-7FFE-174E-B328-D4C8399207F5}"/>
              </a:ext>
            </a:extLst>
          </p:cNvPr>
          <p:cNvSpPr/>
          <p:nvPr/>
        </p:nvSpPr>
        <p:spPr>
          <a:xfrm>
            <a:off x="3645725" y="2134683"/>
            <a:ext cx="1300348" cy="92627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a:t>
            </a:r>
            <a:r>
              <a:rPr lang="en-IL" dirty="0"/>
              <a:t>pp state</a:t>
            </a:r>
          </a:p>
        </p:txBody>
      </p:sp>
      <p:cxnSp>
        <p:nvCxnSpPr>
          <p:cNvPr id="10" name="Straight Arrow Connector 9">
            <a:extLst>
              <a:ext uri="{FF2B5EF4-FFF2-40B4-BE49-F238E27FC236}">
                <a16:creationId xmlns:a16="http://schemas.microsoft.com/office/drawing/2014/main" id="{1CC20949-DAB1-8A44-8BA5-63B92B2DCD41}"/>
              </a:ext>
            </a:extLst>
          </p:cNvPr>
          <p:cNvCxnSpPr>
            <a:cxnSpLocks/>
          </p:cNvCxnSpPr>
          <p:nvPr/>
        </p:nvCxnSpPr>
        <p:spPr>
          <a:xfrm flipH="1">
            <a:off x="3200400" y="2661495"/>
            <a:ext cx="926276" cy="123361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5CFCFDE3-5269-1544-A546-27CD696B4BAA}"/>
              </a:ext>
            </a:extLst>
          </p:cNvPr>
          <p:cNvSpPr/>
          <p:nvPr/>
        </p:nvSpPr>
        <p:spPr>
          <a:xfrm>
            <a:off x="5076701" y="5286500"/>
            <a:ext cx="1021277" cy="3572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cxnSp>
        <p:nvCxnSpPr>
          <p:cNvPr id="12" name="Straight Arrow Connector 11">
            <a:extLst>
              <a:ext uri="{FF2B5EF4-FFF2-40B4-BE49-F238E27FC236}">
                <a16:creationId xmlns:a16="http://schemas.microsoft.com/office/drawing/2014/main" id="{A45DB702-15A1-C844-BD71-2B358099AB17}"/>
              </a:ext>
            </a:extLst>
          </p:cNvPr>
          <p:cNvCxnSpPr>
            <a:cxnSpLocks/>
          </p:cNvCxnSpPr>
          <p:nvPr/>
        </p:nvCxnSpPr>
        <p:spPr>
          <a:xfrm>
            <a:off x="4564085" y="2750004"/>
            <a:ext cx="631370" cy="271512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14011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05F0-CDCC-C848-8A6E-CA70E2473293}"/>
              </a:ext>
            </a:extLst>
          </p:cNvPr>
          <p:cNvSpPr>
            <a:spLocks noGrp="1"/>
          </p:cNvSpPr>
          <p:nvPr>
            <p:ph type="title"/>
          </p:nvPr>
        </p:nvSpPr>
        <p:spPr/>
        <p:txBody>
          <a:bodyPr/>
          <a:lstStyle/>
          <a:p>
            <a:r>
              <a:rPr lang="en-IL" dirty="0"/>
              <a:t>What is redux?</a:t>
            </a:r>
          </a:p>
        </p:txBody>
      </p:sp>
      <p:sp>
        <p:nvSpPr>
          <p:cNvPr id="3" name="Content Placeholder 2">
            <a:extLst>
              <a:ext uri="{FF2B5EF4-FFF2-40B4-BE49-F238E27FC236}">
                <a16:creationId xmlns:a16="http://schemas.microsoft.com/office/drawing/2014/main" id="{DA7E70E1-D438-FA4B-BD25-FDE33037B265}"/>
              </a:ext>
            </a:extLst>
          </p:cNvPr>
          <p:cNvSpPr>
            <a:spLocks noGrp="1"/>
          </p:cNvSpPr>
          <p:nvPr>
            <p:ph idx="1"/>
          </p:nvPr>
        </p:nvSpPr>
        <p:spPr/>
        <p:txBody>
          <a:bodyPr/>
          <a:lstStyle/>
          <a:p>
            <a:r>
              <a:rPr lang="en-US" b="1" dirty="0"/>
              <a:t>Redux is a pattern and library for managing and updating application state, using events called "actions"</a:t>
            </a:r>
            <a:endParaRPr lang="en-IL" dirty="0"/>
          </a:p>
        </p:txBody>
      </p:sp>
      <p:grpSp>
        <p:nvGrpSpPr>
          <p:cNvPr id="7" name="Group 6">
            <a:extLst>
              <a:ext uri="{FF2B5EF4-FFF2-40B4-BE49-F238E27FC236}">
                <a16:creationId xmlns:a16="http://schemas.microsoft.com/office/drawing/2014/main" id="{5BBBCCAE-7D94-F14A-8B2E-FD6BEC5D1036}"/>
              </a:ext>
            </a:extLst>
          </p:cNvPr>
          <p:cNvGrpSpPr/>
          <p:nvPr/>
        </p:nvGrpSpPr>
        <p:grpSpPr>
          <a:xfrm>
            <a:off x="1931357" y="3775814"/>
            <a:ext cx="7341818" cy="2057400"/>
            <a:chOff x="1931357" y="3775814"/>
            <a:chExt cx="7341818" cy="2057400"/>
          </a:xfrm>
        </p:grpSpPr>
        <p:sp>
          <p:nvSpPr>
            <p:cNvPr id="4" name="Can 3">
              <a:extLst>
                <a:ext uri="{FF2B5EF4-FFF2-40B4-BE49-F238E27FC236}">
                  <a16:creationId xmlns:a16="http://schemas.microsoft.com/office/drawing/2014/main" id="{5B39A6C0-1E9B-2F4B-92F0-E23FCC7B7122}"/>
                </a:ext>
              </a:extLst>
            </p:cNvPr>
            <p:cNvSpPr/>
            <p:nvPr/>
          </p:nvSpPr>
          <p:spPr>
            <a:xfrm>
              <a:off x="7501525" y="3775814"/>
              <a:ext cx="1771650" cy="2057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IL" dirty="0"/>
                <a:t>pp state</a:t>
              </a:r>
            </a:p>
          </p:txBody>
        </p:sp>
        <p:sp>
          <p:nvSpPr>
            <p:cNvPr id="5" name="Notched Right Arrow 4">
              <a:extLst>
                <a:ext uri="{FF2B5EF4-FFF2-40B4-BE49-F238E27FC236}">
                  <a16:creationId xmlns:a16="http://schemas.microsoft.com/office/drawing/2014/main" id="{778EED5B-B674-0F4A-BFA0-5B0670A2FD46}"/>
                </a:ext>
              </a:extLst>
            </p:cNvPr>
            <p:cNvSpPr/>
            <p:nvPr/>
          </p:nvSpPr>
          <p:spPr>
            <a:xfrm>
              <a:off x="1931357" y="4384110"/>
              <a:ext cx="3482236" cy="111481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action</a:t>
              </a:r>
            </a:p>
          </p:txBody>
        </p:sp>
        <p:sp>
          <p:nvSpPr>
            <p:cNvPr id="6" name="Double Brace 5">
              <a:extLst>
                <a:ext uri="{FF2B5EF4-FFF2-40B4-BE49-F238E27FC236}">
                  <a16:creationId xmlns:a16="http://schemas.microsoft.com/office/drawing/2014/main" id="{D33B9BC1-6CBC-9144-AA1D-7F8B28E69761}"/>
                </a:ext>
              </a:extLst>
            </p:cNvPr>
            <p:cNvSpPr/>
            <p:nvPr/>
          </p:nvSpPr>
          <p:spPr>
            <a:xfrm>
              <a:off x="5550859" y="4371584"/>
              <a:ext cx="1771650" cy="1102291"/>
            </a:xfrm>
            <a:prstGeom prst="brace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Reducer:</a:t>
              </a:r>
            </a:p>
            <a:p>
              <a:pPr algn="ctr"/>
              <a:r>
                <a:rPr lang="en-US" dirty="0">
                  <a:solidFill>
                    <a:schemeClr val="bg1"/>
                  </a:solidFill>
                </a:rPr>
                <a:t>P</a:t>
              </a:r>
              <a:r>
                <a:rPr lang="en-IL" dirty="0">
                  <a:solidFill>
                    <a:schemeClr val="bg1"/>
                  </a:solidFill>
                </a:rPr>
                <a:t>redictable way</a:t>
              </a:r>
            </a:p>
          </p:txBody>
        </p:sp>
      </p:grpSp>
    </p:spTree>
    <p:extLst>
      <p:ext uri="{BB962C8B-B14F-4D97-AF65-F5344CB8AC3E}">
        <p14:creationId xmlns:p14="http://schemas.microsoft.com/office/powerpoint/2010/main" val="366075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ADDE-4F25-6E42-8B85-B5696F77438E}"/>
              </a:ext>
            </a:extLst>
          </p:cNvPr>
          <p:cNvSpPr>
            <a:spLocks noGrp="1"/>
          </p:cNvSpPr>
          <p:nvPr>
            <p:ph type="title"/>
          </p:nvPr>
        </p:nvSpPr>
        <p:spPr>
          <a:xfrm>
            <a:off x="457200" y="365125"/>
            <a:ext cx="5772940" cy="1325563"/>
          </a:xfrm>
        </p:spPr>
        <p:txBody>
          <a:bodyPr/>
          <a:lstStyle/>
          <a:p>
            <a:r>
              <a:rPr lang="en-US" dirty="0"/>
              <a:t>Why Should I Use Redux?</a:t>
            </a:r>
            <a:endParaRPr lang="en-IL" dirty="0"/>
          </a:p>
        </p:txBody>
      </p:sp>
      <p:sp>
        <p:nvSpPr>
          <p:cNvPr id="3" name="Content Placeholder 2">
            <a:extLst>
              <a:ext uri="{FF2B5EF4-FFF2-40B4-BE49-F238E27FC236}">
                <a16:creationId xmlns:a16="http://schemas.microsoft.com/office/drawing/2014/main" id="{D1233063-8598-8D4B-9CEE-5B4C29497680}"/>
              </a:ext>
            </a:extLst>
          </p:cNvPr>
          <p:cNvSpPr>
            <a:spLocks noGrp="1"/>
          </p:cNvSpPr>
          <p:nvPr>
            <p:ph idx="1"/>
          </p:nvPr>
        </p:nvSpPr>
        <p:spPr>
          <a:xfrm>
            <a:off x="457200" y="2141537"/>
            <a:ext cx="5638800" cy="4351338"/>
          </a:xfrm>
        </p:spPr>
        <p:txBody>
          <a:bodyPr/>
          <a:lstStyle/>
          <a:p>
            <a:r>
              <a:rPr lang="en-US" dirty="0"/>
              <a:t>The </a:t>
            </a:r>
            <a:r>
              <a:rPr lang="en-US" b="1" dirty="0"/>
              <a:t>patterns</a:t>
            </a:r>
            <a:r>
              <a:rPr lang="en-US" dirty="0"/>
              <a:t> and tools provided by Redux make it easier to understand when, where, why, and how the state in your application is being updated, and how your application logic will behave when those changes occur.</a:t>
            </a:r>
            <a:endParaRPr lang="en-IL" dirty="0"/>
          </a:p>
        </p:txBody>
      </p:sp>
      <p:pic>
        <p:nvPicPr>
          <p:cNvPr id="4" name="Picture 3">
            <a:extLst>
              <a:ext uri="{FF2B5EF4-FFF2-40B4-BE49-F238E27FC236}">
                <a16:creationId xmlns:a16="http://schemas.microsoft.com/office/drawing/2014/main" id="{F19FA356-1706-064C-847E-8CC3D74A1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060" y="0"/>
            <a:ext cx="5772940" cy="6858000"/>
          </a:xfrm>
          <a:prstGeom prst="rect">
            <a:avLst/>
          </a:prstGeom>
        </p:spPr>
      </p:pic>
    </p:spTree>
    <p:extLst>
      <p:ext uri="{BB962C8B-B14F-4D97-AF65-F5344CB8AC3E}">
        <p14:creationId xmlns:p14="http://schemas.microsoft.com/office/powerpoint/2010/main" val="228310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26222098-34BD-4328-93AF-F8000B8A0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5255" y="-27798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53F99AE-CDDD-4AA6-B570-8A6E693F2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3" y="4554328"/>
            <a:ext cx="12228078"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8" name="Group 1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 name="Straight Connector 1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F54ADDE-4F25-6E42-8B85-B5696F77438E}"/>
              </a:ext>
            </a:extLst>
          </p:cNvPr>
          <p:cNvSpPr>
            <a:spLocks noGrp="1"/>
          </p:cNvSpPr>
          <p:nvPr>
            <p:ph type="title"/>
          </p:nvPr>
        </p:nvSpPr>
        <p:spPr>
          <a:xfrm>
            <a:off x="457199" y="732348"/>
            <a:ext cx="5747015" cy="2001905"/>
          </a:xfrm>
        </p:spPr>
        <p:txBody>
          <a:bodyPr anchor="ctr">
            <a:normAutofit/>
          </a:bodyPr>
          <a:lstStyle/>
          <a:p>
            <a:r>
              <a:rPr lang="en-US">
                <a:solidFill>
                  <a:schemeClr val="tx2"/>
                </a:solidFill>
              </a:rPr>
              <a:t>Why Should I Use Redux?</a:t>
            </a:r>
            <a:endParaRPr lang="en-IL">
              <a:solidFill>
                <a:schemeClr val="tx2"/>
              </a:solidFill>
            </a:endParaRPr>
          </a:p>
        </p:txBody>
      </p:sp>
      <p:sp>
        <p:nvSpPr>
          <p:cNvPr id="3" name="Content Placeholder 2">
            <a:extLst>
              <a:ext uri="{FF2B5EF4-FFF2-40B4-BE49-F238E27FC236}">
                <a16:creationId xmlns:a16="http://schemas.microsoft.com/office/drawing/2014/main" id="{D1233063-8598-8D4B-9CEE-5B4C29497680}"/>
              </a:ext>
            </a:extLst>
          </p:cNvPr>
          <p:cNvSpPr>
            <a:spLocks noGrp="1"/>
          </p:cNvSpPr>
          <p:nvPr>
            <p:ph idx="1"/>
          </p:nvPr>
        </p:nvSpPr>
        <p:spPr>
          <a:xfrm>
            <a:off x="6195368" y="732348"/>
            <a:ext cx="4955351" cy="2010852"/>
          </a:xfrm>
        </p:spPr>
        <p:txBody>
          <a:bodyPr anchor="ctr">
            <a:normAutofit/>
          </a:bodyPr>
          <a:lstStyle/>
          <a:p>
            <a:r>
              <a:rPr lang="en-US" sz="1800">
                <a:solidFill>
                  <a:schemeClr val="tx2"/>
                </a:solidFill>
              </a:rPr>
              <a:t>The </a:t>
            </a:r>
            <a:r>
              <a:rPr lang="en-US" sz="1800" b="1">
                <a:solidFill>
                  <a:schemeClr val="tx2"/>
                </a:solidFill>
              </a:rPr>
              <a:t>patterns</a:t>
            </a:r>
            <a:r>
              <a:rPr lang="en-US" sz="1800">
                <a:solidFill>
                  <a:schemeClr val="tx2"/>
                </a:solidFill>
              </a:rPr>
              <a:t> and tools provided by Redux make it easier to understand when, where, why, and how the state in your application is being updated, and how your application logic will behave when those changes occur.</a:t>
            </a:r>
            <a:endParaRPr lang="en-IL" sz="1800">
              <a:solidFill>
                <a:schemeClr val="tx2"/>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DE54A232-4524-D741-9A39-A0F436C40BA7}"/>
              </a:ext>
            </a:extLst>
          </p:cNvPr>
          <p:cNvPicPr>
            <a:picLocks noChangeAspect="1"/>
          </p:cNvPicPr>
          <p:nvPr/>
        </p:nvPicPr>
        <p:blipFill>
          <a:blip r:embed="rId2"/>
          <a:stretch>
            <a:fillRect/>
          </a:stretch>
        </p:blipFill>
        <p:spPr>
          <a:xfrm>
            <a:off x="735105" y="3040496"/>
            <a:ext cx="10938217" cy="3500229"/>
          </a:xfrm>
          <a:prstGeom prst="rect">
            <a:avLst/>
          </a:prstGeom>
        </p:spPr>
      </p:pic>
    </p:spTree>
    <p:extLst>
      <p:ext uri="{BB962C8B-B14F-4D97-AF65-F5344CB8AC3E}">
        <p14:creationId xmlns:p14="http://schemas.microsoft.com/office/powerpoint/2010/main" val="3778467616"/>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3.7037E-7 L -0.2289 -0.06065 " pathEditMode="relative" rAng="0" ptsTypes="AA">
                                      <p:cBhvr>
                                        <p:cTn id="6" dur="30000" fill="hold"/>
                                        <p:tgtEl>
                                          <p:spTgt spid="5"/>
                                        </p:tgtEl>
                                        <p:attrNameLst>
                                          <p:attrName>ppt_x</p:attrName>
                                          <p:attrName>ppt_y</p:attrName>
                                        </p:attrNameLst>
                                      </p:cBhvr>
                                      <p:rCtr x="-11445" y="-3032"/>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289 -0.06065 L -4.16667E-6 3.7037E-7 " pathEditMode="relative" rAng="0" ptsTypes="AA">
                                      <p:cBhvr>
                                        <p:cTn id="11" dur="30000" fill="hold"/>
                                        <p:tgtEl>
                                          <p:spTgt spid="5"/>
                                        </p:tgtEl>
                                        <p:attrNameLst>
                                          <p:attrName>ppt_x</p:attrName>
                                          <p:attrName>ppt_y</p:attrName>
                                        </p:attrNameLst>
                                      </p:cBhvr>
                                      <p:rCtr x="11445" y="3032"/>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4.16667E-6 3.7037E-7 L -4.16667E-6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E74F-7BFE-594B-8184-00F716DE3221}"/>
              </a:ext>
            </a:extLst>
          </p:cNvPr>
          <p:cNvSpPr>
            <a:spLocks noGrp="1"/>
          </p:cNvSpPr>
          <p:nvPr>
            <p:ph type="title"/>
          </p:nvPr>
        </p:nvSpPr>
        <p:spPr/>
        <p:txBody>
          <a:bodyPr/>
          <a:lstStyle/>
          <a:p>
            <a:r>
              <a:rPr lang="en-US" dirty="0"/>
              <a:t>D</a:t>
            </a:r>
            <a:r>
              <a:rPr lang="en-IL" dirty="0"/>
              <a:t>ata in redux: immutable</a:t>
            </a:r>
          </a:p>
        </p:txBody>
      </p:sp>
      <p:sp>
        <p:nvSpPr>
          <p:cNvPr id="4" name="Can 3">
            <a:extLst>
              <a:ext uri="{FF2B5EF4-FFF2-40B4-BE49-F238E27FC236}">
                <a16:creationId xmlns:a16="http://schemas.microsoft.com/office/drawing/2014/main" id="{0EB4D8E2-4539-1A47-BDDB-B7BEC3C903D8}"/>
              </a:ext>
            </a:extLst>
          </p:cNvPr>
          <p:cNvSpPr/>
          <p:nvPr/>
        </p:nvSpPr>
        <p:spPr>
          <a:xfrm>
            <a:off x="3681351" y="2268187"/>
            <a:ext cx="1537854" cy="25591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IL" dirty="0"/>
              <a:t>pp-state</a:t>
            </a:r>
          </a:p>
        </p:txBody>
      </p:sp>
      <p:sp>
        <p:nvSpPr>
          <p:cNvPr id="5" name="Rounded Rectangle 4">
            <a:extLst>
              <a:ext uri="{FF2B5EF4-FFF2-40B4-BE49-F238E27FC236}">
                <a16:creationId xmlns:a16="http://schemas.microsoft.com/office/drawing/2014/main" id="{B1A4EEFF-D5B7-864F-9470-C207485D4F46}"/>
              </a:ext>
            </a:extLst>
          </p:cNvPr>
          <p:cNvSpPr/>
          <p:nvPr/>
        </p:nvSpPr>
        <p:spPr>
          <a:xfrm>
            <a:off x="5438899" y="2814452"/>
            <a:ext cx="2107870" cy="285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L" dirty="0"/>
              <a:t>dataSlice</a:t>
            </a:r>
          </a:p>
        </p:txBody>
      </p:sp>
      <p:sp>
        <p:nvSpPr>
          <p:cNvPr id="6" name="Rounded Rectangle 5">
            <a:extLst>
              <a:ext uri="{FF2B5EF4-FFF2-40B4-BE49-F238E27FC236}">
                <a16:creationId xmlns:a16="http://schemas.microsoft.com/office/drawing/2014/main" id="{5595D342-4A2A-334E-989B-0559E498DB96}"/>
              </a:ext>
            </a:extLst>
          </p:cNvPr>
          <p:cNvSpPr/>
          <p:nvPr/>
        </p:nvSpPr>
        <p:spPr>
          <a:xfrm>
            <a:off x="5438899" y="3105398"/>
            <a:ext cx="2107870" cy="285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L" dirty="0"/>
              <a:t>dataSlice(diff)</a:t>
            </a:r>
          </a:p>
        </p:txBody>
      </p:sp>
      <p:sp>
        <p:nvSpPr>
          <p:cNvPr id="7" name="Rounded Rectangle 6">
            <a:extLst>
              <a:ext uri="{FF2B5EF4-FFF2-40B4-BE49-F238E27FC236}">
                <a16:creationId xmlns:a16="http://schemas.microsoft.com/office/drawing/2014/main" id="{4C791D9B-3E13-6A4A-8492-25455654E7BA}"/>
              </a:ext>
            </a:extLst>
          </p:cNvPr>
          <p:cNvSpPr/>
          <p:nvPr/>
        </p:nvSpPr>
        <p:spPr>
          <a:xfrm>
            <a:off x="5438899" y="3390406"/>
            <a:ext cx="2107870" cy="285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L" dirty="0"/>
              <a:t>dataSlice(diff)</a:t>
            </a:r>
          </a:p>
        </p:txBody>
      </p:sp>
      <p:sp>
        <p:nvSpPr>
          <p:cNvPr id="8" name="Rounded Rectangle 7">
            <a:extLst>
              <a:ext uri="{FF2B5EF4-FFF2-40B4-BE49-F238E27FC236}">
                <a16:creationId xmlns:a16="http://schemas.microsoft.com/office/drawing/2014/main" id="{77B1E7EB-19EE-1E4C-A95F-BA41E74DB678}"/>
              </a:ext>
            </a:extLst>
          </p:cNvPr>
          <p:cNvSpPr/>
          <p:nvPr/>
        </p:nvSpPr>
        <p:spPr>
          <a:xfrm>
            <a:off x="5438899" y="3675415"/>
            <a:ext cx="2107870" cy="285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L" dirty="0"/>
              <a:t>dataSlice(diff)</a:t>
            </a:r>
          </a:p>
        </p:txBody>
      </p:sp>
    </p:spTree>
    <p:extLst>
      <p:ext uri="{BB962C8B-B14F-4D97-AF65-F5344CB8AC3E}">
        <p14:creationId xmlns:p14="http://schemas.microsoft.com/office/powerpoint/2010/main" val="427727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Freeform: Shape 4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8" name="Rectangle 47">
            <a:extLst>
              <a:ext uri="{FF2B5EF4-FFF2-40B4-BE49-F238E27FC236}">
                <a16:creationId xmlns:a16="http://schemas.microsoft.com/office/drawing/2014/main" id="{3BBF3378-C49E-4B97-A883-6393FBF1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0" name="Group 49">
            <a:extLst>
              <a:ext uri="{FF2B5EF4-FFF2-40B4-BE49-F238E27FC236}">
                <a16:creationId xmlns:a16="http://schemas.microsoft.com/office/drawing/2014/main" id="{DA3D4001-286E-4CB2-B293-3058BDDC82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1" name="Straight Connector 50">
              <a:extLst>
                <a:ext uri="{FF2B5EF4-FFF2-40B4-BE49-F238E27FC236}">
                  <a16:creationId xmlns:a16="http://schemas.microsoft.com/office/drawing/2014/main" id="{F81F6D9A-C297-4D43-A56B-E097477E9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D5299F-3CBD-431D-A276-1F6EBDE639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79A460-D36C-4808-99FD-224968EC8D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ACC58E-31A5-41E4-BCE1-9A0FF26F19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3EE866F-1BA5-4009-983D-0A270F2651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7DADAE-DB0C-47E3-AE16-C7B09A326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89127-DBEE-47FB-951F-C4FEBC41E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8F6061-E9B4-4C8B-B421-CB81EF3715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4F431D3-EEE6-4416-BA2B-7B8942561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3A1230D-F162-470F-B26A-44F48789F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28856B-8BFD-40E1-993B-93F4DDEEC0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D4C0C2-878C-4A6F-998A-CDDC31ACD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E0349E-7D03-4F4E-BCAA-D6BAC3E05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4A5BD7-7EA2-4F4A-A88B-240C626054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DE89C9-D993-4FE5-9E60-4816CB1A6F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74CA6C-639F-41A6-AED3-15C0E0E1B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3864BFB-5F88-4311-A2A0-12D067F91E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B3E436-97A2-4763-9E55-2C470DF17D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462A8CC-9918-4941-9B4A-36FB3F8531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0671973-544E-4370-8DB9-174DAB82F9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505BD9-45DD-4763-90CB-FB9DB06615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22B701-1894-49C5-A67C-6B8377C7C5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0501CD9-45DC-4009-A410-08DB27A874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0BD35CA-BF52-4F44-B789-E3B98042D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AED4B0-30B1-4E36-86A4-42C2A918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A0260-34D8-4474-8C33-ED80F83092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CCA183-C630-4855-8BD6-0E4EEE59F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3E8B9F-C809-423A-ADAA-80CE5C0711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1EBC9-CEB1-4BA5-82D6-9944A3C12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1" name="Freeform: Shape 80">
            <a:extLst>
              <a:ext uri="{FF2B5EF4-FFF2-40B4-BE49-F238E27FC236}">
                <a16:creationId xmlns:a16="http://schemas.microsoft.com/office/drawing/2014/main" id="{EB68BB96-3C54-47CE-A559-16FC5968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3" name="Group 82">
            <a:extLst>
              <a:ext uri="{FF2B5EF4-FFF2-40B4-BE49-F238E27FC236}">
                <a16:creationId xmlns:a16="http://schemas.microsoft.com/office/drawing/2014/main" id="{BDDD9304-3AB6-4BE9-833E-9C1B3EC42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C7756000-2285-4D38-AD2B-91F47CF8B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F7A36A8-4BBE-49D8-94DA-606561AC09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EE45E-0342-4F26-8CD3-85CDDF7E5A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9C5DC0E-03C0-4CEB-AD10-3A3C99994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1CE081-E685-46D4-BAF7-54C65BD823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486C88F-30DD-46C8-9B05-F885D4EB0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90BAD11-B30B-49DE-A566-E21BCDDCFA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F821CC-6C37-4415-8DA6-EF6B42D87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ECD1FB-7FE8-477E-8E90-648AE4E93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1C9DD8-7FF3-44E6-9887-1CE07DBD95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54D87AF-08CE-4125-AF4B-8C8A9D340B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C9C908-1A58-4E28-969E-48E9BA61BB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530AEF7-35DB-44E3-93EB-B3F0FBA9E5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108D15E-72F2-45D7-9050-8322CB1F8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C764F43-FB23-49CB-B2CA-ACFBFB412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C60457-68FC-4E1F-9ABB-E79094AEB1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2C915FB-0611-4283-8EC1-88510A69FC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CF80AC6-E542-456F-BEE8-E9CF46AC2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EC6EED6-01FF-4941-A4AB-224D26EE1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8D16FF7-D5D7-4A97-BB5E-A069EF13A4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703DF22-27D8-481B-95B5-A4A7A62066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F7256DA-C9DD-498F-A3B4-789819FE4C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BEBA9FF-8036-4656-B1F1-87953464DC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75DABD2-EA79-4547-AFC6-53720AB60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060E1B5-52C7-4314-98B0-3AE8A0B630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D416E-D8B5-4097-B7F0-1BA0357D36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862DFC-3406-4DC9-AA41-0CE64748AF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908427-368C-4792-A5E5-313F77FF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8CB189E-908B-495D-B023-05D3D2C1B4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14" name="Rectangle 113">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6" name="Rectangle 115">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8" name="Right Triangle 117">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0B6C48B2-8296-4312-8901-93BB7735D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2" y="4554328"/>
            <a:ext cx="1217845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22" name="Group 121">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3" name="Straight Connector 122">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Straight Connector 137">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Straight Connector 138">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Straight Connector 141">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Straight Connector 142">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Straight Connector 143">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Straight Connector 144">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Straight Connector 145">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Straight Connector 146">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Straight Connector 149">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Straight Connector 150">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solidFill>
              <a:schemeClr val="accent5">
                <a:lumMod val="50000"/>
                <a:alpha val="17000"/>
              </a:schemeClr>
            </a:solidFill>
            <a:ln>
              <a:solidFill>
                <a:schemeClr val="accent2">
                  <a:alpha val="1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a:extLst>
              <a:ext uri="{FF2B5EF4-FFF2-40B4-BE49-F238E27FC236}">
                <a16:creationId xmlns:a16="http://schemas.microsoft.com/office/drawing/2014/main" id="{980EA774-ED82-664C-AA56-2241CE037B1A}"/>
              </a:ext>
            </a:extLst>
          </p:cNvPr>
          <p:cNvSpPr>
            <a:spLocks noGrp="1"/>
          </p:cNvSpPr>
          <p:nvPr>
            <p:ph type="title"/>
          </p:nvPr>
        </p:nvSpPr>
        <p:spPr>
          <a:xfrm>
            <a:off x="453142" y="168275"/>
            <a:ext cx="6542916" cy="2574923"/>
          </a:xfrm>
        </p:spPr>
        <p:txBody>
          <a:bodyPr vert="horz" lIns="91440" tIns="45720" rIns="91440" bIns="45720" rtlCol="0" anchor="ctr">
            <a:normAutofit/>
          </a:bodyPr>
          <a:lstStyle/>
          <a:p>
            <a:pPr algn="l" defTabSz="914400" rtl="1" eaLnBrk="1" latinLnBrk="0" hangingPunct="1">
              <a:lnSpc>
                <a:spcPct val="90000"/>
              </a:lnSpc>
              <a:spcBef>
                <a:spcPct val="0"/>
              </a:spcBef>
              <a:buNone/>
            </a:pPr>
            <a:r>
              <a:rPr lang="en-US" sz="5400" dirty="0"/>
              <a:t>Initial state</a:t>
            </a:r>
          </a:p>
        </p:txBody>
      </p:sp>
      <p:pic>
        <p:nvPicPr>
          <p:cNvPr id="6" name="Content Placeholder 5" descr="Text&#10;&#10;Description automatically generated">
            <a:extLst>
              <a:ext uri="{FF2B5EF4-FFF2-40B4-BE49-F238E27FC236}">
                <a16:creationId xmlns:a16="http://schemas.microsoft.com/office/drawing/2014/main" id="{03D36862-81BC-8B4E-A5D0-4622794E74DD}"/>
              </a:ext>
            </a:extLst>
          </p:cNvPr>
          <p:cNvPicPr>
            <a:picLocks noGrp="1" noChangeAspect="1"/>
          </p:cNvPicPr>
          <p:nvPr>
            <p:ph idx="1"/>
          </p:nvPr>
        </p:nvPicPr>
        <p:blipFill>
          <a:blip r:embed="rId2"/>
          <a:stretch>
            <a:fillRect/>
          </a:stretch>
        </p:blipFill>
        <p:spPr>
          <a:xfrm>
            <a:off x="1198180" y="3397805"/>
            <a:ext cx="9952535" cy="2406822"/>
          </a:xfrm>
          <a:prstGeom prst="rect">
            <a:avLst/>
          </a:prstGeom>
        </p:spPr>
      </p:pic>
    </p:spTree>
    <p:extLst>
      <p:ext uri="{BB962C8B-B14F-4D97-AF65-F5344CB8AC3E}">
        <p14:creationId xmlns:p14="http://schemas.microsoft.com/office/powerpoint/2010/main" val="22286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4382-62BF-A749-9A61-33BF15799944}"/>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action: what kind of a change…</a:t>
            </a:r>
            <a:endParaRPr lang="en-IL" dirty="0"/>
          </a:p>
        </p:txBody>
      </p:sp>
      <p:pic>
        <p:nvPicPr>
          <p:cNvPr id="7" name="Picture 6" descr="Text&#10;&#10;Description automatically generated">
            <a:extLst>
              <a:ext uri="{FF2B5EF4-FFF2-40B4-BE49-F238E27FC236}">
                <a16:creationId xmlns:a16="http://schemas.microsoft.com/office/drawing/2014/main" id="{6799835C-964A-804B-AF7C-199BDBF1FE3D}"/>
              </a:ext>
            </a:extLst>
          </p:cNvPr>
          <p:cNvPicPr>
            <a:picLocks noChangeAspect="1"/>
          </p:cNvPicPr>
          <p:nvPr/>
        </p:nvPicPr>
        <p:blipFill>
          <a:blip r:embed="rId2"/>
          <a:stretch>
            <a:fillRect/>
          </a:stretch>
        </p:blipFill>
        <p:spPr>
          <a:xfrm>
            <a:off x="1350385" y="2120900"/>
            <a:ext cx="9491230" cy="3695700"/>
          </a:xfrm>
          <a:prstGeom prst="rect">
            <a:avLst/>
          </a:prstGeom>
        </p:spPr>
      </p:pic>
    </p:spTree>
    <p:extLst>
      <p:ext uri="{BB962C8B-B14F-4D97-AF65-F5344CB8AC3E}">
        <p14:creationId xmlns:p14="http://schemas.microsoft.com/office/powerpoint/2010/main" val="4221573913"/>
      </p:ext>
    </p:extLst>
  </p:cSld>
  <p:clrMapOvr>
    <a:masterClrMapping/>
  </p:clrMapOvr>
</p:sld>
</file>

<file path=ppt/theme/theme1.xml><?xml version="1.0" encoding="utf-8"?>
<a:theme xmlns:a="http://schemas.openxmlformats.org/drawingml/2006/main" name="SineVTI">
  <a:themeElements>
    <a:clrScheme name="AnalogousFromRegularSeedLeftStep">
      <a:dk1>
        <a:srgbClr val="000000"/>
      </a:dk1>
      <a:lt1>
        <a:srgbClr val="FFFFFF"/>
      </a:lt1>
      <a:dk2>
        <a:srgbClr val="1B2430"/>
      </a:dk2>
      <a:lt2>
        <a:srgbClr val="F0F3F3"/>
      </a:lt2>
      <a:accent1>
        <a:srgbClr val="E7293A"/>
      </a:accent1>
      <a:accent2>
        <a:srgbClr val="D51777"/>
      </a:accent2>
      <a:accent3>
        <a:srgbClr val="E729D8"/>
      </a:accent3>
      <a:accent4>
        <a:srgbClr val="9517D5"/>
      </a:accent4>
      <a:accent5>
        <a:srgbClr val="5829E7"/>
      </a:accent5>
      <a:accent6>
        <a:srgbClr val="1E3DD6"/>
      </a:accent6>
      <a:hlink>
        <a:srgbClr val="339B92"/>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316</Words>
  <Application>Microsoft Macintosh PowerPoint</Application>
  <PresentationFormat>Widescreen</PresentationFormat>
  <Paragraphs>72</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vt:lpstr>
      <vt:lpstr>Calibri</vt:lpstr>
      <vt:lpstr>Posterama</vt:lpstr>
      <vt:lpstr>SineVTI</vt:lpstr>
      <vt:lpstr>React-Redux</vt:lpstr>
      <vt:lpstr>What is an app state</vt:lpstr>
      <vt:lpstr>What is an app state (context)</vt:lpstr>
      <vt:lpstr>What is redux?</vt:lpstr>
      <vt:lpstr>Why Should I Use Redux?</vt:lpstr>
      <vt:lpstr>Why Should I Use Redux?</vt:lpstr>
      <vt:lpstr>Data in redux: immutable</vt:lpstr>
      <vt:lpstr>Initial state</vt:lpstr>
      <vt:lpstr>action: what kind of a change…</vt:lpstr>
      <vt:lpstr>Reducer: changes the state…</vt:lpstr>
      <vt:lpstr>Store (state)</vt:lpstr>
      <vt:lpstr>Dispatch actions</vt:lpstr>
      <vt:lpstr>Dispatch dispatch/emmit + subscribe</vt:lpstr>
      <vt:lpstr>The cycle</vt:lpstr>
      <vt:lpstr>exercise</vt:lpstr>
      <vt:lpstr>exercise</vt:lpstr>
      <vt:lpstr>Async (Thunk)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React-Redux</dc:title>
  <dc:creator>Tal Yaron</dc:creator>
  <cp:lastModifiedBy>Tal Yaron</cp:lastModifiedBy>
  <cp:revision>5</cp:revision>
  <dcterms:created xsi:type="dcterms:W3CDTF">2022-02-20T08:38:58Z</dcterms:created>
  <dcterms:modified xsi:type="dcterms:W3CDTF">2022-02-23T12:09:48Z</dcterms:modified>
</cp:coreProperties>
</file>